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7" r:id="rId2"/>
    <p:sldId id="258" r:id="rId3"/>
    <p:sldId id="259" r:id="rId4"/>
    <p:sldId id="260" r:id="rId5"/>
    <p:sldId id="303" r:id="rId6"/>
    <p:sldId id="261" r:id="rId7"/>
    <p:sldId id="266" r:id="rId8"/>
    <p:sldId id="262" r:id="rId9"/>
    <p:sldId id="263" r:id="rId10"/>
    <p:sldId id="264" r:id="rId11"/>
    <p:sldId id="265" r:id="rId12"/>
    <p:sldId id="305" r:id="rId13"/>
    <p:sldId id="304" r:id="rId14"/>
    <p:sldId id="267" r:id="rId15"/>
    <p:sldId id="268" r:id="rId16"/>
    <p:sldId id="269" r:id="rId17"/>
    <p:sldId id="270" r:id="rId18"/>
    <p:sldId id="271" r:id="rId19"/>
    <p:sldId id="30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7" r:id="rId35"/>
    <p:sldId id="288" r:id="rId36"/>
    <p:sldId id="28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7"/>
    <p:restoredTop sz="91093"/>
  </p:normalViewPr>
  <p:slideViewPr>
    <p:cSldViewPr snapToGrid="0" snapToObjects="1">
      <p:cViewPr varScale="1">
        <p:scale>
          <a:sx n="75" d="100"/>
          <a:sy n="75" d="100"/>
        </p:scale>
        <p:origin x="984" y="184"/>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46FA2-1D2A-6549-80D6-0C23207994F6}" type="datetimeFigureOut">
              <a:rPr lang="en-US" smtClean="0"/>
              <a:t>8/22/17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E491D-C553-0E47-B5E2-359F38712AA4}" type="slidenum">
              <a:rPr lang="en-US" smtClean="0"/>
              <a:t>‹#›</a:t>
            </a:fld>
            <a:endParaRPr lang="en-US"/>
          </a:p>
        </p:txBody>
      </p:sp>
    </p:spTree>
    <p:extLst>
      <p:ext uri="{BB962C8B-B14F-4D97-AF65-F5344CB8AC3E}">
        <p14:creationId xmlns:p14="http://schemas.microsoft.com/office/powerpoint/2010/main" val="1386630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final piece of Purdue business before we begin:</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Purdue prepares for natural disasters or human‑caused incidents with the ultimate goal of maintaining a safe and secure campus, but in the end, emergency preparedness is your personal responsibility.  Let</a:t>
            </a:r>
            <a:r>
              <a:rPr lang="en-US" sz="1200" kern="1200" dirty="0" smtClean="0">
                <a:solidFill>
                  <a:schemeClr val="tx1"/>
                </a:solidFill>
                <a:latin typeface="+mn-lt"/>
                <a:ea typeface="+mn-ea"/>
                <a:cs typeface="+mn-cs"/>
                <a:sym typeface="WP TypographicSymbols"/>
              </a:rPr>
              <a:t>’</a:t>
            </a:r>
            <a:r>
              <a:rPr lang="en-US" sz="1200" kern="1200" dirty="0" smtClean="0">
                <a:solidFill>
                  <a:schemeClr val="tx1"/>
                </a:solidFill>
                <a:latin typeface="+mn-lt"/>
                <a:ea typeface="+mn-ea"/>
                <a:cs typeface="+mn-cs"/>
              </a:rPr>
              <a:t>s quickly review the following procedures:</a:t>
            </a:r>
            <a:endParaRPr lang="en-US" dirty="0"/>
          </a:p>
        </p:txBody>
      </p:sp>
      <p:sp>
        <p:nvSpPr>
          <p:cNvPr id="4" name="Slide Number Placeholder 3"/>
          <p:cNvSpPr>
            <a:spLocks noGrp="1"/>
          </p:cNvSpPr>
          <p:nvPr>
            <p:ph type="sldNum" sz="quarter" idx="10"/>
          </p:nvPr>
        </p:nvSpPr>
        <p:spPr/>
        <p:txBody>
          <a:bodyPr/>
          <a:lstStyle/>
          <a:p>
            <a:fld id="{73A1DA85-2780-4375-BC18-CA01E9CC7D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649066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you belong here;</a:t>
            </a:r>
            <a:r>
              <a:rPr lang="en-US" baseline="0" dirty="0" smtClean="0"/>
              <a:t> the TAs and I are happy you are here.</a:t>
            </a:r>
            <a:endParaRPr lang="en-US" dirty="0" smtClean="0"/>
          </a:p>
          <a:p>
            <a:r>
              <a:rPr lang="en-US" dirty="0" smtClean="0"/>
              <a:t>This will be a demanding and</a:t>
            </a:r>
            <a:r>
              <a:rPr lang="en-US" baseline="0" dirty="0" smtClean="0"/>
              <a:t> reasonable course.  </a:t>
            </a:r>
            <a:r>
              <a:rPr lang="en-US" dirty="0" smtClean="0"/>
              <a:t>I know that each of you can succeed in this</a:t>
            </a:r>
            <a:r>
              <a:rPr lang="en-US" baseline="0" dirty="0" smtClean="0"/>
              <a:t> course.</a:t>
            </a:r>
          </a:p>
          <a:p>
            <a:r>
              <a:rPr lang="en-US" baseline="0" dirty="0" smtClean="0"/>
              <a:t>Be in touch with us throughout the semester.</a:t>
            </a:r>
          </a:p>
          <a:p>
            <a:r>
              <a:rPr lang="en-US" baseline="0" dirty="0" smtClean="0"/>
              <a:t>What is working, what has failed, what could be better.</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31981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demanding and</a:t>
            </a:r>
            <a:r>
              <a:rPr lang="en-US" baseline="0" dirty="0" smtClean="0"/>
              <a:t> yet reasonable course.  Do your work with integrity and honesty.</a:t>
            </a:r>
          </a:p>
          <a:p>
            <a:r>
              <a:rPr lang="en-US" baseline="0" dirty="0" smtClean="0"/>
              <a:t>I will not take attendance in lecture, but not attending tends to undermine my support for your success.</a:t>
            </a:r>
          </a:p>
          <a:p>
            <a:r>
              <a:rPr lang="en-US" baseline="0" dirty="0" smtClean="0"/>
              <a:t>That said, I understand the necessity of occasional absence.  Let me know; I’m happy to arrange support for arranged absences.</a:t>
            </a:r>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319818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URL</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19</a:t>
            </a:fld>
            <a:endParaRPr lang="en-US"/>
          </a:p>
        </p:txBody>
      </p:sp>
    </p:spTree>
    <p:extLst>
      <p:ext uri="{BB962C8B-B14F-4D97-AF65-F5344CB8AC3E}">
        <p14:creationId xmlns:p14="http://schemas.microsoft.com/office/powerpoint/2010/main" val="306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we today?  How did we get where we are today?</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20</a:t>
            </a:fld>
            <a:endParaRPr lang="en-US"/>
          </a:p>
        </p:txBody>
      </p:sp>
    </p:spTree>
    <p:extLst>
      <p:ext uri="{BB962C8B-B14F-4D97-AF65-F5344CB8AC3E}">
        <p14:creationId xmlns:p14="http://schemas.microsoft.com/office/powerpoint/2010/main" val="1167975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program and data.</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21</a:t>
            </a:fld>
            <a:endParaRPr lang="en-US"/>
          </a:p>
        </p:txBody>
      </p:sp>
    </p:spTree>
    <p:extLst>
      <p:ext uri="{BB962C8B-B14F-4D97-AF65-F5344CB8AC3E}">
        <p14:creationId xmlns:p14="http://schemas.microsoft.com/office/powerpoint/2010/main" val="185404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DID MYRHVOLD PAY?</a:t>
            </a:r>
          </a:p>
          <a:p>
            <a:r>
              <a:rPr lang="en-US" dirty="0" smtClean="0"/>
              <a:t>Was on display at the Computer History Museum</a:t>
            </a:r>
            <a:r>
              <a:rPr lang="en-US" baseline="0" dirty="0" smtClean="0"/>
              <a:t> until Jan. 31, 2016, now on display at Intellectual Ventures in Seattle, WA.</a:t>
            </a:r>
          </a:p>
          <a:p>
            <a:r>
              <a:rPr lang="en-US" baseline="0" dirty="0" smtClean="0"/>
              <a:t>Fixed program and variable data.</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22</a:t>
            </a:fld>
            <a:endParaRPr lang="en-US"/>
          </a:p>
        </p:txBody>
      </p:sp>
    </p:spTree>
    <p:extLst>
      <p:ext uri="{BB962C8B-B14F-4D97-AF65-F5344CB8AC3E}">
        <p14:creationId xmlns:p14="http://schemas.microsoft.com/office/powerpoint/2010/main" val="46531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see</a:t>
            </a:r>
            <a:r>
              <a:rPr lang="en-US" baseline="0" dirty="0" smtClean="0"/>
              <a:t> here?</a:t>
            </a:r>
          </a:p>
          <a:p>
            <a:r>
              <a:rPr lang="en-US" baseline="0" dirty="0" smtClean="0"/>
              <a:t>This is not a case of doing something without having to think about it.</a:t>
            </a:r>
          </a:p>
          <a:p>
            <a:r>
              <a:rPr lang="en-US" baseline="0" dirty="0" smtClean="0"/>
              <a:t>Can you categorize the entities in this photograph that comprise the computing platform hardware?  The software?</a:t>
            </a:r>
          </a:p>
          <a:p>
            <a:r>
              <a:rPr lang="en-US" baseline="0" dirty="0" smtClean="0"/>
              <a:t>Variable program and data.</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452057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eaLnBrk="0" fontAlgn="base" hangingPunct="0">
              <a:spcBef>
                <a:spcPct val="0"/>
              </a:spcBef>
              <a:spcAft>
                <a:spcPct val="0"/>
              </a:spcAft>
            </a:pPr>
            <a:r>
              <a:rPr lang="en-US" dirty="0" smtClean="0">
                <a:solidFill>
                  <a:srgbClr val="292929"/>
                </a:solidFill>
                <a:latin typeface="Arial" charset="0"/>
                <a:ea typeface="ＭＳ Ｐゴシック" charset="0"/>
              </a:rPr>
              <a:t>COST TO ACQUIRE???????</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A mechanical computer widely used during the 1920s – 1940s.</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It takes seconds to enter the augend and addend, and 1 second to add via</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turning of gears.  Some were hand-cranked, others had an electric motor. </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Image </a:t>
            </a:r>
            <a:r>
              <a:rPr lang="de-DE" dirty="0" smtClean="0">
                <a:solidFill>
                  <a:srgbClr val="292929"/>
                </a:solidFill>
                <a:latin typeface="Arial" charset="0"/>
                <a:ea typeface="ＭＳ Ｐゴシック" charset="0"/>
              </a:rPr>
              <a:t>©</a:t>
            </a:r>
            <a:r>
              <a:rPr lang="de-DE" baseline="0" dirty="0" smtClean="0">
                <a:solidFill>
                  <a:srgbClr val="292929"/>
                </a:solidFill>
                <a:latin typeface="Arial" charset="0"/>
                <a:ea typeface="ＭＳ Ｐゴシック" charset="0"/>
              </a:rPr>
              <a:t> George Adams.  </a:t>
            </a:r>
            <a:r>
              <a:rPr lang="de-DE" baseline="0" dirty="0" err="1" smtClean="0">
                <a:solidFill>
                  <a:srgbClr val="292929"/>
                </a:solidFill>
                <a:latin typeface="Arial" charset="0"/>
                <a:ea typeface="ＭＳ Ｐゴシック" charset="0"/>
              </a:rPr>
              <a:t>Taken</a:t>
            </a:r>
            <a:r>
              <a:rPr lang="de-DE" baseline="0" dirty="0" smtClean="0">
                <a:solidFill>
                  <a:srgbClr val="292929"/>
                </a:solidFill>
                <a:latin typeface="Arial" charset="0"/>
                <a:ea typeface="ＭＳ Ｐゴシック" charset="0"/>
              </a:rPr>
              <a:t> at </a:t>
            </a:r>
            <a:r>
              <a:rPr lang="de-DE" baseline="0" dirty="0" err="1" smtClean="0">
                <a:solidFill>
                  <a:srgbClr val="292929"/>
                </a:solidFill>
                <a:latin typeface="Arial" charset="0"/>
                <a:ea typeface="ＭＳ Ｐゴシック" charset="0"/>
              </a:rPr>
              <a:t>the</a:t>
            </a:r>
            <a:r>
              <a:rPr lang="de-DE" baseline="0" dirty="0" smtClean="0">
                <a:solidFill>
                  <a:srgbClr val="292929"/>
                </a:solidFill>
                <a:latin typeface="Arial" charset="0"/>
                <a:ea typeface="ＭＳ Ｐゴシック" charset="0"/>
              </a:rPr>
              <a:t> </a:t>
            </a:r>
            <a:r>
              <a:rPr lang="de-DE" dirty="0" smtClean="0">
                <a:solidFill>
                  <a:srgbClr val="292929"/>
                </a:solidFill>
                <a:latin typeface="Arial" charset="0"/>
                <a:ea typeface="ＭＳ Ｐゴシック" charset="0"/>
              </a:rPr>
              <a:t>Computer </a:t>
            </a:r>
            <a:r>
              <a:rPr lang="de-DE" dirty="0" err="1" smtClean="0">
                <a:solidFill>
                  <a:srgbClr val="292929"/>
                </a:solidFill>
                <a:latin typeface="Arial" charset="0"/>
                <a:ea typeface="ＭＳ Ｐゴシック" charset="0"/>
              </a:rPr>
              <a:t>History</a:t>
            </a:r>
            <a:r>
              <a:rPr lang="de-DE" dirty="0" smtClean="0">
                <a:solidFill>
                  <a:srgbClr val="292929"/>
                </a:solidFill>
                <a:latin typeface="Arial" charset="0"/>
                <a:ea typeface="ＭＳ Ｐゴシック" charset="0"/>
              </a:rPr>
              <a:t> Museum on </a:t>
            </a:r>
            <a:r>
              <a:rPr lang="de-DE" dirty="0" err="1" smtClean="0">
                <a:solidFill>
                  <a:srgbClr val="292929"/>
                </a:solidFill>
                <a:latin typeface="Arial" charset="0"/>
                <a:ea typeface="ＭＳ Ｐゴシック" charset="0"/>
              </a:rPr>
              <a:t>July</a:t>
            </a:r>
            <a:r>
              <a:rPr lang="de-DE" dirty="0" smtClean="0">
                <a:solidFill>
                  <a:srgbClr val="292929"/>
                </a:solidFill>
                <a:latin typeface="Arial" charset="0"/>
                <a:ea typeface="ＭＳ Ｐゴシック" charset="0"/>
              </a:rPr>
              <a:t> 08, 2017.</a:t>
            </a:r>
            <a:endParaRPr lang="en-US" dirty="0" smtClean="0">
              <a:solidFill>
                <a:srgbClr val="292929"/>
              </a:solidFill>
              <a:latin typeface="Arial"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24</a:t>
            </a:fld>
            <a:endParaRPr lang="en-US"/>
          </a:p>
        </p:txBody>
      </p:sp>
    </p:spTree>
    <p:extLst>
      <p:ext uri="{BB962C8B-B14F-4D97-AF65-F5344CB8AC3E}">
        <p14:creationId xmlns:p14="http://schemas.microsoft.com/office/powerpoint/2010/main" val="325829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REVISE</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26</a:t>
            </a:fld>
            <a:endParaRPr lang="en-US"/>
          </a:p>
        </p:txBody>
      </p:sp>
    </p:spTree>
    <p:extLst>
      <p:ext uri="{BB962C8B-B14F-4D97-AF65-F5344CB8AC3E}">
        <p14:creationId xmlns:p14="http://schemas.microsoft.com/office/powerpoint/2010/main" val="125651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ENDED here LE2</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28</a:t>
            </a:fld>
            <a:endParaRPr lang="en-US"/>
          </a:p>
        </p:txBody>
      </p:sp>
    </p:spTree>
    <p:extLst>
      <p:ext uri="{BB962C8B-B14F-4D97-AF65-F5344CB8AC3E}">
        <p14:creationId xmlns:p14="http://schemas.microsoft.com/office/powerpoint/2010/main" val="117532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final piece of Purdue business before we begin:</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Purdue prepares for natural disasters or human‑caused incidents with the ultimate goal of maintaining a safe and secure campus, but in the end, emergency preparedness is your personal responsibility.  Let</a:t>
            </a:r>
            <a:r>
              <a:rPr lang="en-US" sz="1200" kern="1200" dirty="0" smtClean="0">
                <a:solidFill>
                  <a:schemeClr val="tx1"/>
                </a:solidFill>
                <a:latin typeface="+mn-lt"/>
                <a:ea typeface="+mn-ea"/>
                <a:cs typeface="+mn-cs"/>
                <a:sym typeface="WP TypographicSymbols"/>
              </a:rPr>
              <a:t>’</a:t>
            </a:r>
            <a:r>
              <a:rPr lang="en-US" sz="1200" kern="1200" dirty="0" smtClean="0">
                <a:solidFill>
                  <a:schemeClr val="tx1"/>
                </a:solidFill>
                <a:latin typeface="+mn-lt"/>
                <a:ea typeface="+mn-ea"/>
                <a:cs typeface="+mn-cs"/>
              </a:rPr>
              <a:t>s quickly review the following procedures:</a:t>
            </a:r>
            <a:endParaRPr lang="en-US" dirty="0"/>
          </a:p>
        </p:txBody>
      </p:sp>
      <p:sp>
        <p:nvSpPr>
          <p:cNvPr id="4" name="Slide Number Placeholder 3"/>
          <p:cNvSpPr>
            <a:spLocks noGrp="1"/>
          </p:cNvSpPr>
          <p:nvPr>
            <p:ph type="sldNum" sz="quarter" idx="10"/>
          </p:nvPr>
        </p:nvSpPr>
        <p:spPr/>
        <p:txBody>
          <a:bodyPr/>
          <a:lstStyle/>
          <a:p>
            <a:fld id="{73A1DA85-2780-4375-BC18-CA01E9CC7D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649066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30</a:t>
            </a:fld>
            <a:endParaRPr lang="en-US"/>
          </a:p>
        </p:txBody>
      </p:sp>
    </p:spTree>
    <p:extLst>
      <p:ext uri="{BB962C8B-B14F-4D97-AF65-F5344CB8AC3E}">
        <p14:creationId xmlns:p14="http://schemas.microsoft.com/office/powerpoint/2010/main" val="2039991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Circa 1100 transistors per capita per second</a:t>
            </a:r>
          </a:p>
          <a:p>
            <a:r>
              <a:rPr lang="en-US" dirty="0" smtClean="0"/>
              <a:t>Because</a:t>
            </a:r>
            <a:r>
              <a:rPr lang="en-US" baseline="0" dirty="0" smtClean="0"/>
              <a:t> </a:t>
            </a:r>
            <a:r>
              <a:rPr lang="en-US" dirty="0" smtClean="0"/>
              <a:t>60*60*24 = 86,400 seconds/day and 8x10^12/7x10^9 =  1.14x10^3 transistors per person per second.</a:t>
            </a:r>
          </a:p>
          <a:p>
            <a:r>
              <a:rPr lang="en-US" dirty="0" smtClean="0"/>
              <a:t>Your recommended</a:t>
            </a:r>
            <a:r>
              <a:rPr lang="en-US" baseline="0" dirty="0" smtClean="0"/>
              <a:t> daily allowance of transistors is 86,400 x 1.14x10^3 = 98,500,000 transistors / day</a:t>
            </a:r>
          </a:p>
        </p:txBody>
      </p:sp>
      <p:sp>
        <p:nvSpPr>
          <p:cNvPr id="4" name="Slide Number Placeholder 3"/>
          <p:cNvSpPr>
            <a:spLocks noGrp="1"/>
          </p:cNvSpPr>
          <p:nvPr>
            <p:ph type="sldNum" sz="quarter" idx="10"/>
          </p:nvPr>
        </p:nvSpPr>
        <p:spPr/>
        <p:txBody>
          <a:bodyPr/>
          <a:lstStyle/>
          <a:p>
            <a:fld id="{308E491D-C553-0E47-B5E2-359F38712AA4}" type="slidenum">
              <a:rPr lang="en-US" smtClean="0"/>
              <a:t>31</a:t>
            </a:fld>
            <a:endParaRPr lang="en-US"/>
          </a:p>
        </p:txBody>
      </p:sp>
    </p:spTree>
    <p:extLst>
      <p:ext uri="{BB962C8B-B14F-4D97-AF65-F5344CB8AC3E}">
        <p14:creationId xmlns:p14="http://schemas.microsoft.com/office/powerpoint/2010/main" val="113162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 columns of logic, memory, and power supplies.  300 degree arc, 45 inches (114 cm) tall, 53 inches (135 cm) in diameter.  Fluorocarbon liquid immersion cooling. </a:t>
            </a:r>
            <a:r>
              <a:rPr lang="en-US" baseline="0" dirty="0" smtClean="0"/>
              <a:t> Water heat exchanger.  Floor tiles are 2’ x 2’ or 61cm x 61cm.  First computer to contain more transistors than there were humans.</a:t>
            </a:r>
            <a:endParaRPr lang="en-US" dirty="0"/>
          </a:p>
        </p:txBody>
      </p:sp>
      <p:sp>
        <p:nvSpPr>
          <p:cNvPr id="4" name="Slide Number Placeholder 3"/>
          <p:cNvSpPr>
            <a:spLocks noGrp="1"/>
          </p:cNvSpPr>
          <p:nvPr>
            <p:ph type="sldNum" sz="quarter" idx="10"/>
          </p:nvPr>
        </p:nvSpPr>
        <p:spPr/>
        <p:txBody>
          <a:bodyPr/>
          <a:lstStyle/>
          <a:p>
            <a:fld id="{3DBF9AE0-C7C6-6C40-87A5-070EB2F36FBD}"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2764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nice if your smartphone is water</a:t>
            </a:r>
            <a:r>
              <a:rPr lang="en-US" baseline="0" dirty="0" smtClean="0"/>
              <a:t> resistant</a:t>
            </a:r>
            <a:r>
              <a:rPr lang="en-US" dirty="0" smtClean="0"/>
              <a:t>, but think about making your computer “water-tight”!</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34</a:t>
            </a:fld>
            <a:endParaRPr lang="en-US"/>
          </a:p>
        </p:txBody>
      </p:sp>
    </p:spTree>
    <p:extLst>
      <p:ext uri="{BB962C8B-B14F-4D97-AF65-F5344CB8AC3E}">
        <p14:creationId xmlns:p14="http://schemas.microsoft.com/office/powerpoint/2010/main" val="267047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of Lecture 01.</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36</a:t>
            </a:fld>
            <a:endParaRPr lang="en-US"/>
          </a:p>
        </p:txBody>
      </p:sp>
    </p:spTree>
    <p:extLst>
      <p:ext uri="{BB962C8B-B14F-4D97-AF65-F5344CB8AC3E}">
        <p14:creationId xmlns:p14="http://schemas.microsoft.com/office/powerpoint/2010/main" val="213445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final piece of Purdue business before we begin:</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Purdue prepares for natural disasters or human‑caused incidents with the ultimate goal of maintaining a safe and secure campus, but in the end, emergency preparedness is your personal responsibility.  Let</a:t>
            </a:r>
            <a:r>
              <a:rPr lang="en-US" sz="1200" kern="1200" dirty="0" smtClean="0">
                <a:solidFill>
                  <a:schemeClr val="tx1"/>
                </a:solidFill>
                <a:latin typeface="+mn-lt"/>
                <a:ea typeface="+mn-ea"/>
                <a:cs typeface="+mn-cs"/>
                <a:sym typeface="WP TypographicSymbols"/>
              </a:rPr>
              <a:t>’</a:t>
            </a:r>
            <a:r>
              <a:rPr lang="en-US" sz="1200" kern="1200" dirty="0" smtClean="0">
                <a:solidFill>
                  <a:schemeClr val="tx1"/>
                </a:solidFill>
                <a:latin typeface="+mn-lt"/>
                <a:ea typeface="+mn-ea"/>
                <a:cs typeface="+mn-cs"/>
              </a:rPr>
              <a:t>s quickly review the following procedures:</a:t>
            </a:r>
            <a:endParaRPr lang="en-US" dirty="0"/>
          </a:p>
        </p:txBody>
      </p:sp>
      <p:sp>
        <p:nvSpPr>
          <p:cNvPr id="4" name="Slide Number Placeholder 3"/>
          <p:cNvSpPr>
            <a:spLocks noGrp="1"/>
          </p:cNvSpPr>
          <p:nvPr>
            <p:ph type="sldNum" sz="quarter" idx="10"/>
          </p:nvPr>
        </p:nvSpPr>
        <p:spPr/>
        <p:txBody>
          <a:bodyPr/>
          <a:lstStyle/>
          <a:p>
            <a:fld id="{73A1DA85-2780-4375-BC18-CA01E9CC7D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64906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Huge changes to campus over</a:t>
            </a:r>
            <a:r>
              <a:rPr lang="en-US" baseline="0" dirty="0" smtClean="0"/>
              <a:t> the summer.</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5</a:t>
            </a:fld>
            <a:endParaRPr lang="en-US"/>
          </a:p>
        </p:txBody>
      </p:sp>
    </p:spTree>
    <p:extLst>
      <p:ext uri="{BB962C8B-B14F-4D97-AF65-F5344CB8AC3E}">
        <p14:creationId xmlns:p14="http://schemas.microsoft.com/office/powerpoint/2010/main" val="10147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47228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ON</a:t>
            </a:r>
            <a:r>
              <a:rPr lang="en-US" baseline="0" dirty="0" smtClean="0"/>
              <a:t> PERCENTAGES</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0847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shows that handwritten note taking results in better,</a:t>
            </a:r>
            <a:r>
              <a:rPr lang="en-US" baseline="0" dirty="0" smtClean="0"/>
              <a:t> faster learning</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8</a:t>
            </a:fld>
            <a:endParaRPr lang="en-US"/>
          </a:p>
        </p:txBody>
      </p:sp>
    </p:spTree>
    <p:extLst>
      <p:ext uri="{BB962C8B-B14F-4D97-AF65-F5344CB8AC3E}">
        <p14:creationId xmlns:p14="http://schemas.microsoft.com/office/powerpoint/2010/main" val="82492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Assignments are an</a:t>
            </a:r>
            <a:r>
              <a:rPr lang="en-US" baseline="0" dirty="0" smtClean="0"/>
              <a:t> e</a:t>
            </a:r>
            <a:r>
              <a:rPr lang="en-US" dirty="0" smtClean="0"/>
              <a:t>xcellent component of your exam preparation process.</a:t>
            </a: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10</a:t>
            </a:fld>
            <a:endParaRPr lang="en-US"/>
          </a:p>
        </p:txBody>
      </p:sp>
    </p:spTree>
    <p:extLst>
      <p:ext uri="{BB962C8B-B14F-4D97-AF65-F5344CB8AC3E}">
        <p14:creationId xmlns:p14="http://schemas.microsoft.com/office/powerpoint/2010/main" val="85079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leave</a:t>
            </a:r>
            <a:r>
              <a:rPr lang="en-US" baseline="0" dirty="0" smtClean="0"/>
              <a:t> for home without it (the final exam)!</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12</a:t>
            </a:fld>
            <a:endParaRPr lang="en-US"/>
          </a:p>
        </p:txBody>
      </p:sp>
    </p:spTree>
    <p:extLst>
      <p:ext uri="{BB962C8B-B14F-4D97-AF65-F5344CB8AC3E}">
        <p14:creationId xmlns:p14="http://schemas.microsoft.com/office/powerpoint/2010/main" val="246816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689440" y="3581400"/>
            <a:ext cx="5235138" cy="1905000"/>
          </a:xfrm>
        </p:spPr>
        <p:txBody>
          <a:bodyPr/>
          <a:lstStyle>
            <a:lvl1pPr marL="0" indent="0">
              <a:buFont typeface="Wingdings" charset="0"/>
              <a:buNone/>
              <a:defRPr sz="2800">
                <a:latin typeface="Palatino"/>
                <a:cs typeface="Palatino"/>
              </a:defRPr>
            </a:lvl1pPr>
          </a:lstStyle>
          <a:p>
            <a:pPr lvl="0"/>
            <a:r>
              <a:rPr lang="en-US" noProof="0" dirty="0" smtClean="0"/>
              <a:t>Click to edit Master subtitle style</a:t>
            </a:r>
          </a:p>
        </p:txBody>
      </p:sp>
      <p:sp>
        <p:nvSpPr>
          <p:cNvPr id="88071" name="Rectangle 7"/>
          <p:cNvSpPr>
            <a:spLocks noGrp="1" noChangeArrowheads="1"/>
          </p:cNvSpPr>
          <p:nvPr>
            <p:ph type="dt" sz="half" idx="2"/>
          </p:nvPr>
        </p:nvSpPr>
        <p:spPr>
          <a:xfrm>
            <a:off x="685800" y="6512284"/>
            <a:ext cx="1966344" cy="193316"/>
          </a:xfrm>
        </p:spPr>
        <p:txBody>
          <a:bodyPr/>
          <a:lstStyle>
            <a:lvl1pPr>
              <a:defRPr/>
            </a:lvl1pPr>
          </a:lstStyle>
          <a:p>
            <a:r>
              <a:rPr lang="en-US" smtClean="0"/>
              <a:t>© 2017 by George B. Adams III</a:t>
            </a:r>
            <a:endParaRPr lang="en-US" dirty="0"/>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solidFill>
                <a:srgbClr val="292929"/>
              </a:solidFill>
            </a:endParaRPr>
          </a:p>
        </p:txBody>
      </p:sp>
      <p:sp>
        <p:nvSpPr>
          <p:cNvPr id="88073" name="Rectangle 9"/>
          <p:cNvSpPr>
            <a:spLocks noGrp="1" noChangeArrowheads="1"/>
          </p:cNvSpPr>
          <p:nvPr>
            <p:ph type="sldNum" sz="quarter" idx="4"/>
          </p:nvPr>
        </p:nvSpPr>
        <p:spPr>
          <a:xfrm>
            <a:off x="6553200" y="6505254"/>
            <a:ext cx="1905000" cy="200346"/>
          </a:xfrm>
        </p:spPr>
        <p:txBody>
          <a:bodyPr/>
          <a:lstStyle>
            <a:lvl1pPr>
              <a:defRPr/>
            </a:lvl1pPr>
          </a:lstStyle>
          <a:p>
            <a:fld id="{4D2D4257-6C15-224C-8DC2-DCD1A34E52A9}" type="slidenum">
              <a:rPr lang="en-US" smtClean="0"/>
              <a:pPr/>
              <a:t>‹#›</a:t>
            </a:fld>
            <a:endParaRPr lang="en-US" dirty="0"/>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a:solidFill>
                  <a:srgbClr val="292929"/>
                </a:solidFill>
                <a:latin typeface="Arial" charset="0"/>
                <a:ea typeface="ＭＳ Ｐゴシック" charset="0"/>
              </a:endParaRPr>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dirty="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8D8F17C3-15C2-DE46-A6A4-6FC2E4FFC645}" type="slidenum">
              <a:rPr lang="en-US"/>
              <a:pPr/>
              <a:t>‹#›</a:t>
            </a:fld>
            <a:endParaRPr lang="en-US"/>
          </a:p>
        </p:txBody>
      </p:sp>
    </p:spTree>
    <p:extLst>
      <p:ext uri="{BB962C8B-B14F-4D97-AF65-F5344CB8AC3E}">
        <p14:creationId xmlns:p14="http://schemas.microsoft.com/office/powerpoint/2010/main" val="272087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18171EFE-CF74-014A-B355-1FE784D8A8B9}" type="slidenum">
              <a:rPr lang="en-US"/>
              <a:pPr/>
              <a:t>‹#›</a:t>
            </a:fld>
            <a:endParaRPr lang="en-US"/>
          </a:p>
        </p:txBody>
      </p:sp>
    </p:spTree>
    <p:extLst>
      <p:ext uri="{BB962C8B-B14F-4D97-AF65-F5344CB8AC3E}">
        <p14:creationId xmlns:p14="http://schemas.microsoft.com/office/powerpoint/2010/main" val="2892802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292929"/>
              </a:solidFill>
            </a:endParaRPr>
          </a:p>
        </p:txBody>
      </p:sp>
    </p:spTree>
    <p:extLst>
      <p:ext uri="{BB962C8B-B14F-4D97-AF65-F5344CB8AC3E}">
        <p14:creationId xmlns:p14="http://schemas.microsoft.com/office/powerpoint/2010/main" val="820012361"/>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19263"/>
            <a:ext cx="4038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en-US">
              <a:solidFill>
                <a:srgbClr val="292929"/>
              </a:solidFill>
            </a:endParaRPr>
          </a:p>
        </p:txBody>
      </p:sp>
    </p:spTree>
    <p:extLst>
      <p:ext uri="{BB962C8B-B14F-4D97-AF65-F5344CB8AC3E}">
        <p14:creationId xmlns:p14="http://schemas.microsoft.com/office/powerpoint/2010/main" val="2871646155"/>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F616CA18-62AE-B34C-A151-070DF961BCFA}" type="slidenum">
              <a:rPr lang="en-US"/>
              <a:pPr/>
              <a:t>‹#›</a:t>
            </a:fld>
            <a:endParaRPr lang="en-US"/>
          </a:p>
        </p:txBody>
      </p:sp>
    </p:spTree>
    <p:extLst>
      <p:ext uri="{BB962C8B-B14F-4D97-AF65-F5344CB8AC3E}">
        <p14:creationId xmlns:p14="http://schemas.microsoft.com/office/powerpoint/2010/main" val="17096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t>© 2017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9064F1BF-07F9-B647-8658-AC5FA594FBAA}" type="slidenum">
              <a:rPr lang="en-US"/>
              <a:pPr/>
              <a:t>‹#›</a:t>
            </a:fld>
            <a:endParaRPr lang="en-US"/>
          </a:p>
        </p:txBody>
      </p:sp>
    </p:spTree>
    <p:extLst>
      <p:ext uri="{BB962C8B-B14F-4D97-AF65-F5344CB8AC3E}">
        <p14:creationId xmlns:p14="http://schemas.microsoft.com/office/powerpoint/2010/main" val="355215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BA0F5024-359D-6B46-98D1-05D86B9A129A}" type="slidenum">
              <a:rPr lang="en-US"/>
              <a:pPr/>
              <a:t>‹#›</a:t>
            </a:fld>
            <a:endParaRPr lang="en-US"/>
          </a:p>
        </p:txBody>
      </p:sp>
    </p:spTree>
    <p:extLst>
      <p:ext uri="{BB962C8B-B14F-4D97-AF65-F5344CB8AC3E}">
        <p14:creationId xmlns:p14="http://schemas.microsoft.com/office/powerpoint/2010/main" val="301337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t>© 2017 by George B. Adams III</a:t>
            </a:r>
            <a:endParaRPr lang="en-US"/>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44AAC6A8-8C03-6943-85EF-B4FF116F3551}" type="slidenum">
              <a:rPr lang="en-US"/>
              <a:pPr/>
              <a:t>‹#›</a:t>
            </a:fld>
            <a:endParaRPr lang="en-US"/>
          </a:p>
        </p:txBody>
      </p:sp>
    </p:spTree>
    <p:extLst>
      <p:ext uri="{BB962C8B-B14F-4D97-AF65-F5344CB8AC3E}">
        <p14:creationId xmlns:p14="http://schemas.microsoft.com/office/powerpoint/2010/main" val="184333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t>© 2017 by George B. Adams III</a:t>
            </a:r>
            <a:endParaRPr lang="en-US"/>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57EC3C6A-BBE0-B94A-B791-E44AA6B2DA5B}" type="slidenum">
              <a:rPr lang="en-US"/>
              <a:pPr/>
              <a:t>‹#›</a:t>
            </a:fld>
            <a:endParaRPr lang="en-US"/>
          </a:p>
        </p:txBody>
      </p:sp>
    </p:spTree>
    <p:extLst>
      <p:ext uri="{BB962C8B-B14F-4D97-AF65-F5344CB8AC3E}">
        <p14:creationId xmlns:p14="http://schemas.microsoft.com/office/powerpoint/2010/main" val="340750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t>© 2017 by George B. Adams III</a:t>
            </a:r>
            <a:endParaRPr lang="en-US"/>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01BC6648-A2D1-2B45-B1A1-07A4BC236D8A}" type="slidenum">
              <a:rPr lang="en-US"/>
              <a:pPr/>
              <a:t>‹#›</a:t>
            </a:fld>
            <a:endParaRPr lang="en-US"/>
          </a:p>
        </p:txBody>
      </p:sp>
    </p:spTree>
    <p:extLst>
      <p:ext uri="{BB962C8B-B14F-4D97-AF65-F5344CB8AC3E}">
        <p14:creationId xmlns:p14="http://schemas.microsoft.com/office/powerpoint/2010/main" val="242153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C7FE9F4B-0DFF-E349-9FC8-2EF87F8443D2}" type="slidenum">
              <a:rPr lang="en-US"/>
              <a:pPr/>
              <a:t>‹#›</a:t>
            </a:fld>
            <a:endParaRPr lang="en-US"/>
          </a:p>
        </p:txBody>
      </p:sp>
    </p:spTree>
    <p:extLst>
      <p:ext uri="{BB962C8B-B14F-4D97-AF65-F5344CB8AC3E}">
        <p14:creationId xmlns:p14="http://schemas.microsoft.com/office/powerpoint/2010/main" val="1898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2017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331A1627-C93F-144E-9BE4-AD3FCD384D73}" type="slidenum">
              <a:rPr lang="en-US"/>
              <a:pPr/>
              <a:t>‹#›</a:t>
            </a:fld>
            <a:endParaRPr lang="en-US"/>
          </a:p>
        </p:txBody>
      </p:sp>
    </p:spTree>
    <p:extLst>
      <p:ext uri="{BB962C8B-B14F-4D97-AF65-F5344CB8AC3E}">
        <p14:creationId xmlns:p14="http://schemas.microsoft.com/office/powerpoint/2010/main" val="5157559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961470"/>
            <a:ext cx="2133600" cy="10160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3" name="Rectangle 3"/>
          <p:cNvSpPr>
            <a:spLocks noChangeArrowheads="1"/>
          </p:cNvSpPr>
          <p:nvPr/>
        </p:nvSpPr>
        <p:spPr bwMode="auto">
          <a:xfrm>
            <a:off x="1447794" y="962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4" name="Rectangle 4"/>
          <p:cNvSpPr>
            <a:spLocks noGrp="1" noChangeArrowheads="1"/>
          </p:cNvSpPr>
          <p:nvPr>
            <p:ph type="title"/>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endParaRPr lang="en-US" dirty="0"/>
          </a:p>
        </p:txBody>
      </p:sp>
      <p:sp>
        <p:nvSpPr>
          <p:cNvPr id="87045" name="Rectangle 5"/>
          <p:cNvSpPr>
            <a:spLocks noGrp="1" noChangeArrowheads="1"/>
          </p:cNvSpPr>
          <p:nvPr>
            <p:ph type="body" idx="1"/>
          </p:nvPr>
        </p:nvSpPr>
        <p:spPr bwMode="auto">
          <a:xfrm>
            <a:off x="486830" y="1171186"/>
            <a:ext cx="8247965" cy="492481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7046" name="Rectangle 6"/>
          <p:cNvSpPr>
            <a:spLocks noGrp="1" noChangeArrowheads="1"/>
          </p:cNvSpPr>
          <p:nvPr>
            <p:ph type="dt" sz="half" idx="2"/>
          </p:nvPr>
        </p:nvSpPr>
        <p:spPr bwMode="auto">
          <a:xfrm>
            <a:off x="487570" y="6505254"/>
            <a:ext cx="1986676"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rgbClr val="664D00"/>
                </a:solidFill>
              </a:defRPr>
            </a:lvl1pPr>
          </a:lstStyle>
          <a:p>
            <a:pPr defTabSz="914400" fontAlgn="base">
              <a:spcBef>
                <a:spcPct val="0"/>
              </a:spcBef>
              <a:spcAft>
                <a:spcPct val="0"/>
              </a:spcAft>
            </a:pPr>
            <a:r>
              <a:rPr lang="en-US" smtClean="0">
                <a:latin typeface="Arial" charset="0"/>
                <a:ea typeface="ＭＳ Ｐゴシック" charset="0"/>
              </a:rPr>
              <a:t>© 2017 by George B. Adams III</a:t>
            </a:r>
            <a:endParaRPr lang="en-US" dirty="0">
              <a:latin typeface="Arial" charset="0"/>
              <a:ea typeface="ＭＳ Ｐゴシック" charset="0"/>
            </a:endParaRPr>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defTabSz="914400" fontAlgn="base">
              <a:spcBef>
                <a:spcPct val="0"/>
              </a:spcBef>
              <a:spcAft>
                <a:spcPct val="0"/>
              </a:spcAft>
            </a:pPr>
            <a:endParaRPr lang="en-US" dirty="0">
              <a:solidFill>
                <a:srgbClr val="292929"/>
              </a:solidFill>
              <a:latin typeface="Arial" charset="0"/>
              <a:ea typeface="ＭＳ Ｐゴシック" charset="0"/>
            </a:endParaRPr>
          </a:p>
        </p:txBody>
      </p:sp>
      <p:sp>
        <p:nvSpPr>
          <p:cNvPr id="87048" name="Rectangle 8"/>
          <p:cNvSpPr>
            <a:spLocks noGrp="1" noChangeArrowheads="1"/>
          </p:cNvSpPr>
          <p:nvPr>
            <p:ph type="sldNum" sz="quarter" idx="4"/>
          </p:nvPr>
        </p:nvSpPr>
        <p:spPr bwMode="auto">
          <a:xfrm>
            <a:off x="6825522" y="6505254"/>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664D00"/>
                </a:solidFill>
              </a:defRPr>
            </a:lvl1pPr>
          </a:lstStyle>
          <a:p>
            <a:pPr defTabSz="914400" fontAlgn="base">
              <a:spcBef>
                <a:spcPct val="0"/>
              </a:spcBef>
              <a:spcAft>
                <a:spcPct val="0"/>
              </a:spcAft>
            </a:pPr>
            <a:fld id="{4D326016-910B-5547-A662-1BDDCCEB8203}" type="slidenum">
              <a:rPr lang="en-US" smtClean="0">
                <a:latin typeface="Arial" charset="0"/>
                <a:ea typeface="ＭＳ Ｐゴシック" charset="0"/>
              </a:rPr>
              <a:pPr defTabSz="914400" fontAlgn="base">
                <a:spcBef>
                  <a:spcPct val="0"/>
                </a:spcBef>
                <a:spcAft>
                  <a:spcPct val="0"/>
                </a:spcAft>
              </a:pPr>
              <a:t>‹#›</a:t>
            </a:fld>
            <a:endParaRPr lang="en-US" dirty="0">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p:titleStyle>
    <p:body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courses.cs.purdue.edu/cs25000:spring2015:sta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www.purdue.edu/e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hyperlink" Target="https://en.wikipedia.org/wiki/User:Canticle" TargetMode="External"/><Relationship Id="rId5" Type="http://schemas.openxmlformats.org/officeDocument/2006/relationships/hyperlink" Target="https://en.wikipedia.org/wiki/" TargetMode="External"/><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3.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purdue.edu/ehps/emergency_preparedness/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gba@purdue.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George B. Adams III</a:t>
            </a:r>
          </a:p>
          <a:p>
            <a:r>
              <a:rPr lang="en-US" dirty="0"/>
              <a:t> </a:t>
            </a:r>
            <a:r>
              <a:rPr lang="en-US" dirty="0" smtClean="0"/>
              <a:t>   Purdue University</a:t>
            </a:r>
          </a:p>
          <a:p>
            <a:r>
              <a:rPr lang="en-US" dirty="0"/>
              <a:t> </a:t>
            </a:r>
            <a:r>
              <a:rPr lang="en-US" dirty="0" smtClean="0"/>
              <a:t>       Fall 2017</a:t>
            </a:r>
            <a:endParaRPr lang="en-US" dirty="0"/>
          </a:p>
        </p:txBody>
      </p:sp>
      <p:sp>
        <p:nvSpPr>
          <p:cNvPr id="4" name="Date Placeholder 3"/>
          <p:cNvSpPr>
            <a:spLocks noGrp="1"/>
          </p:cNvSpPr>
          <p:nvPr>
            <p:ph type="dt" sz="half" idx="2"/>
          </p:nvPr>
        </p:nvSpPr>
        <p:spPr/>
        <p:txBody>
          <a:bodyPr/>
          <a:lstStyle/>
          <a:p>
            <a:r>
              <a:rPr lang="en-US" smtClean="0"/>
              <a:t>© 2017 by George B. Adams III</a:t>
            </a:r>
            <a:endParaRPr lang="en-US"/>
          </a:p>
        </p:txBody>
      </p:sp>
      <p:sp>
        <p:nvSpPr>
          <p:cNvPr id="5" name="Slide Number Placeholder 4"/>
          <p:cNvSpPr>
            <a:spLocks noGrp="1"/>
          </p:cNvSpPr>
          <p:nvPr>
            <p:ph type="sldNum" sz="quarter" idx="4"/>
          </p:nvPr>
        </p:nvSpPr>
        <p:spPr/>
        <p:txBody>
          <a:bodyPr/>
          <a:lstStyle/>
          <a:p>
            <a:fld id="{F616CA18-62AE-B34C-A151-070DF961BCFA}" type="slidenum">
              <a:rPr lang="en-US" smtClean="0"/>
              <a:pPr/>
              <a:t>1</a:t>
            </a:fld>
            <a:endParaRPr lang="en-US"/>
          </a:p>
        </p:txBody>
      </p:sp>
      <p:sp>
        <p:nvSpPr>
          <p:cNvPr id="6" name="Title 5"/>
          <p:cNvSpPr>
            <a:spLocks noGrp="1"/>
          </p:cNvSpPr>
          <p:nvPr>
            <p:ph type="ctrTitle"/>
          </p:nvPr>
        </p:nvSpPr>
        <p:spPr/>
        <p:txBody>
          <a:bodyPr/>
          <a:lstStyle/>
          <a:p>
            <a:r>
              <a:rPr lang="en-US" dirty="0" smtClean="0"/>
              <a:t>CS250 Computer Architecture</a:t>
            </a:r>
            <a:endParaRPr lang="en-US" dirty="0"/>
          </a:p>
        </p:txBody>
      </p:sp>
    </p:spTree>
    <p:extLst>
      <p:ext uri="{BB962C8B-B14F-4D97-AF65-F5344CB8AC3E}">
        <p14:creationId xmlns:p14="http://schemas.microsoft.com/office/powerpoint/2010/main" val="22000208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Lab Assignments</a:t>
            </a:r>
            <a:endParaRPr lang="en-US" dirty="0"/>
          </a:p>
        </p:txBody>
      </p:sp>
      <p:sp>
        <p:nvSpPr>
          <p:cNvPr id="3" name="Content Placeholder 2"/>
          <p:cNvSpPr>
            <a:spLocks noGrp="1"/>
          </p:cNvSpPr>
          <p:nvPr>
            <p:ph idx="1"/>
          </p:nvPr>
        </p:nvSpPr>
        <p:spPr>
          <a:xfrm>
            <a:off x="486830" y="1171186"/>
            <a:ext cx="8517552" cy="4924814"/>
          </a:xfrm>
        </p:spPr>
        <p:txBody>
          <a:bodyPr/>
          <a:lstStyle/>
          <a:p>
            <a:r>
              <a:rPr lang="en-US" dirty="0" smtClean="0"/>
              <a:t>Purpose is to</a:t>
            </a:r>
          </a:p>
          <a:p>
            <a:pPr lvl="1"/>
            <a:r>
              <a:rPr lang="en-US" dirty="0" smtClean="0"/>
              <a:t>Gain experience with applying basic concepts</a:t>
            </a:r>
          </a:p>
          <a:p>
            <a:pPr lvl="1"/>
            <a:r>
              <a:rPr lang="en-US" dirty="0" smtClean="0"/>
              <a:t>Develop deductive skills, insights, and intuition</a:t>
            </a:r>
          </a:p>
          <a:p>
            <a:pPr lvl="1"/>
            <a:r>
              <a:rPr lang="en-US" dirty="0" smtClean="0"/>
              <a:t>Explore design alternatives</a:t>
            </a:r>
          </a:p>
          <a:p>
            <a:pPr lvl="1"/>
            <a:r>
              <a:rPr lang="en-US" dirty="0" smtClean="0"/>
              <a:t>Self-test fluency and facility with course material</a:t>
            </a:r>
          </a:p>
          <a:p>
            <a:r>
              <a:rPr lang="en-US" dirty="0" smtClean="0"/>
              <a:t>Assignments posted on Blackboard</a:t>
            </a:r>
          </a:p>
          <a:p>
            <a:pPr lvl="1"/>
            <a:r>
              <a:rPr lang="en-US" dirty="0" smtClean="0"/>
              <a:t>Unlimited uploads of your PDF answers document</a:t>
            </a:r>
          </a:p>
          <a:p>
            <a:pPr lvl="1"/>
            <a:r>
              <a:rPr lang="en-US" dirty="0" smtClean="0"/>
              <a:t>Final, timely upload is the one that will be scored</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10</a:t>
            </a:fld>
            <a:endParaRPr lang="en-US"/>
          </a:p>
        </p:txBody>
      </p:sp>
    </p:spTree>
    <p:extLst>
      <p:ext uri="{BB962C8B-B14F-4D97-AF65-F5344CB8AC3E}">
        <p14:creationId xmlns:p14="http://schemas.microsoft.com/office/powerpoint/2010/main" val="94992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endParaRPr lang="en-US" dirty="0"/>
          </a:p>
        </p:txBody>
      </p:sp>
      <p:sp>
        <p:nvSpPr>
          <p:cNvPr id="3" name="Content Placeholder 2"/>
          <p:cNvSpPr>
            <a:spLocks noGrp="1"/>
          </p:cNvSpPr>
          <p:nvPr>
            <p:ph idx="1"/>
          </p:nvPr>
        </p:nvSpPr>
        <p:spPr/>
        <p:txBody>
          <a:bodyPr>
            <a:normAutofit/>
          </a:bodyPr>
          <a:lstStyle/>
          <a:p>
            <a:r>
              <a:rPr lang="en-US" dirty="0" smtClean="0"/>
              <a:t>Lab attendance is required</a:t>
            </a:r>
          </a:p>
          <a:p>
            <a:pPr marL="457200" lvl="1" indent="0">
              <a:buNone/>
            </a:pPr>
            <a:endParaRPr lang="en-US" dirty="0" smtClean="0"/>
          </a:p>
          <a:p>
            <a:r>
              <a:rPr lang="en-US" dirty="0" smtClean="0"/>
              <a:t>Lab projects</a:t>
            </a:r>
          </a:p>
          <a:p>
            <a:pPr lvl="1"/>
            <a:r>
              <a:rPr lang="en-US" dirty="0" smtClean="0"/>
              <a:t>Assigned weekly</a:t>
            </a:r>
          </a:p>
          <a:p>
            <a:pPr lvl="1"/>
            <a:r>
              <a:rPr lang="en-US" dirty="0" smtClean="0"/>
              <a:t>Provide hands-on experience with digital logic circuits and assembly language programming</a:t>
            </a:r>
          </a:p>
          <a:p>
            <a:pPr lvl="1"/>
            <a:r>
              <a:rPr lang="en-US" dirty="0" smtClean="0"/>
              <a:t>Receive lab kit this week and gain familiarity with its contents</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11</a:t>
            </a:fld>
            <a:endParaRPr lang="en-US"/>
          </a:p>
        </p:txBody>
      </p:sp>
    </p:spTree>
    <p:extLst>
      <p:ext uri="{BB962C8B-B14F-4D97-AF65-F5344CB8AC3E}">
        <p14:creationId xmlns:p14="http://schemas.microsoft.com/office/powerpoint/2010/main" val="3919454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Exams</a:t>
            </a:r>
            <a:endParaRPr lang="en-US" dirty="0"/>
          </a:p>
        </p:txBody>
      </p:sp>
      <p:sp>
        <p:nvSpPr>
          <p:cNvPr id="3" name="Content Placeholder 2"/>
          <p:cNvSpPr>
            <a:spLocks noGrp="1"/>
          </p:cNvSpPr>
          <p:nvPr>
            <p:ph idx="1"/>
          </p:nvPr>
        </p:nvSpPr>
        <p:spPr/>
        <p:txBody>
          <a:bodyPr>
            <a:normAutofit/>
          </a:bodyPr>
          <a:lstStyle/>
          <a:p>
            <a:r>
              <a:rPr lang="en-US" dirty="0" smtClean="0"/>
              <a:t>Midterm </a:t>
            </a:r>
            <a:r>
              <a:rPr lang="en-US" dirty="0"/>
              <a:t>#</a:t>
            </a:r>
            <a:r>
              <a:rPr lang="en-US" dirty="0" smtClean="0"/>
              <a:t>1 – </a:t>
            </a:r>
            <a:r>
              <a:rPr lang="en-US" dirty="0"/>
              <a:t>Thursday, Sep. 21, 6:30pm</a:t>
            </a:r>
          </a:p>
          <a:p>
            <a:r>
              <a:rPr lang="en-US" dirty="0"/>
              <a:t>Midterm #2 </a:t>
            </a:r>
            <a:r>
              <a:rPr lang="en-US" dirty="0" smtClean="0"/>
              <a:t>– Thursday</a:t>
            </a:r>
            <a:r>
              <a:rPr lang="en-US" dirty="0"/>
              <a:t>, Oct. 26, </a:t>
            </a:r>
            <a:r>
              <a:rPr lang="en-US" dirty="0" smtClean="0"/>
              <a:t>6:30pm</a:t>
            </a:r>
          </a:p>
          <a:p>
            <a:endParaRPr lang="en-US" dirty="0" smtClean="0"/>
          </a:p>
          <a:p>
            <a:r>
              <a:rPr lang="en-US" dirty="0" smtClean="0"/>
              <a:t>Final Exam </a:t>
            </a:r>
            <a:r>
              <a:rPr lang="mr-IN" dirty="0" smtClean="0"/>
              <a:t>–</a:t>
            </a:r>
            <a:r>
              <a:rPr lang="en-US" dirty="0" smtClean="0"/>
              <a:t> may be as late as Dec. 16 </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12</a:t>
            </a:fld>
            <a:endParaRPr lang="en-US"/>
          </a:p>
        </p:txBody>
      </p:sp>
    </p:spTree>
    <p:extLst>
      <p:ext uri="{BB962C8B-B14F-4D97-AF65-F5344CB8AC3E}">
        <p14:creationId xmlns:p14="http://schemas.microsoft.com/office/powerpoint/2010/main" val="257979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“equipment”</a:t>
            </a:r>
            <a:endParaRPr lang="en-US" dirty="0"/>
          </a:p>
        </p:txBody>
      </p:sp>
      <p:sp>
        <p:nvSpPr>
          <p:cNvPr id="3" name="Content Placeholder 2"/>
          <p:cNvSpPr>
            <a:spLocks noGrp="1"/>
          </p:cNvSpPr>
          <p:nvPr>
            <p:ph idx="1"/>
          </p:nvPr>
        </p:nvSpPr>
        <p:spPr/>
        <p:txBody>
          <a:bodyPr/>
          <a:lstStyle/>
          <a:p>
            <a:r>
              <a:rPr lang="en-US" dirty="0" smtClean="0"/>
              <a:t>Textbook</a:t>
            </a:r>
          </a:p>
          <a:p>
            <a:r>
              <a:rPr lang="en-US" dirty="0" err="1" smtClean="0"/>
              <a:t>iClicker</a:t>
            </a:r>
            <a:endParaRPr lang="en-US" dirty="0" smtClean="0"/>
          </a:p>
          <a:p>
            <a:r>
              <a:rPr lang="en-US" dirty="0" smtClean="0"/>
              <a:t>Lab kit</a:t>
            </a:r>
          </a:p>
          <a:p>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13</a:t>
            </a:fld>
            <a:endParaRPr lang="en-US"/>
          </a:p>
        </p:txBody>
      </p:sp>
    </p:spTree>
    <p:extLst>
      <p:ext uri="{BB962C8B-B14F-4D97-AF65-F5344CB8AC3E}">
        <p14:creationId xmlns:p14="http://schemas.microsoft.com/office/powerpoint/2010/main" val="241973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Resources</a:t>
            </a:r>
            <a:endParaRPr lang="en-US" dirty="0"/>
          </a:p>
        </p:txBody>
      </p:sp>
      <p:sp>
        <p:nvSpPr>
          <p:cNvPr id="3" name="Content Placeholder 2"/>
          <p:cNvSpPr>
            <a:spLocks noGrp="1"/>
          </p:cNvSpPr>
          <p:nvPr>
            <p:ph idx="1"/>
          </p:nvPr>
        </p:nvSpPr>
        <p:spPr>
          <a:xfrm>
            <a:off x="457200" y="1219200"/>
            <a:ext cx="8613648" cy="5190744"/>
          </a:xfrm>
        </p:spPr>
        <p:txBody>
          <a:bodyPr>
            <a:normAutofit fontScale="92500"/>
          </a:bodyPr>
          <a:lstStyle/>
          <a:p>
            <a:r>
              <a:rPr lang="en-US" dirty="0" smtClean="0">
                <a:solidFill>
                  <a:srgbClr val="00B050"/>
                </a:solidFill>
              </a:rPr>
              <a:t>Textbook, slides – concepts, topics, definitions</a:t>
            </a:r>
          </a:p>
          <a:p>
            <a:r>
              <a:rPr lang="en-US" dirty="0" smtClean="0">
                <a:solidFill>
                  <a:srgbClr val="00B050"/>
                </a:solidFill>
              </a:rPr>
              <a:t>Homework – develop and test understanding</a:t>
            </a:r>
          </a:p>
          <a:p>
            <a:r>
              <a:rPr lang="en-US" dirty="0" smtClean="0">
                <a:solidFill>
                  <a:srgbClr val="00B050"/>
                </a:solidFill>
              </a:rPr>
              <a:t>Lab kit – hardware hands-on experience</a:t>
            </a:r>
          </a:p>
          <a:p>
            <a:r>
              <a:rPr lang="en-US" dirty="0"/>
              <a:t>Lecture – “paint the picture”, examples, Q&amp;A </a:t>
            </a:r>
          </a:p>
          <a:p>
            <a:r>
              <a:rPr lang="en-US" dirty="0" smtClean="0">
                <a:solidFill>
                  <a:srgbClr val="0070C0"/>
                </a:solidFill>
              </a:rPr>
              <a:t>Blackboard – assignments, announcements, grades</a:t>
            </a:r>
          </a:p>
          <a:p>
            <a:r>
              <a:rPr lang="en-US" dirty="0">
                <a:solidFill>
                  <a:srgbClr val="0070C0"/>
                </a:solidFill>
              </a:rPr>
              <a:t>Wiki pages – course information</a:t>
            </a:r>
          </a:p>
          <a:p>
            <a:r>
              <a:rPr lang="en-US" dirty="0" smtClean="0">
                <a:solidFill>
                  <a:srgbClr val="0070C0"/>
                </a:solidFill>
              </a:rPr>
              <a:t>Piazza – collaborative Q&amp;A</a:t>
            </a:r>
          </a:p>
          <a:p>
            <a:r>
              <a:rPr lang="en-US" dirty="0" smtClean="0"/>
              <a:t>TAs – Q&amp;A in lab and GTA office hours</a:t>
            </a:r>
          </a:p>
          <a:p>
            <a:r>
              <a:rPr lang="en-US" dirty="0" smtClean="0"/>
              <a:t>George Adams – Q&amp;A in office hours</a:t>
            </a:r>
          </a:p>
          <a:p>
            <a:endParaRPr lang="en-US" dirty="0" smtClean="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14</a:t>
            </a:fld>
            <a:endParaRPr lang="en-US"/>
          </a:p>
        </p:txBody>
      </p:sp>
    </p:spTree>
    <p:extLst>
      <p:ext uri="{BB962C8B-B14F-4D97-AF65-F5344CB8AC3E}">
        <p14:creationId xmlns:p14="http://schemas.microsoft.com/office/powerpoint/2010/main" val="3085104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George Adams</a:t>
            </a:r>
            <a:endParaRPr lang="en-US" dirty="0"/>
          </a:p>
        </p:txBody>
      </p:sp>
      <p:sp>
        <p:nvSpPr>
          <p:cNvPr id="3" name="Content Placeholder 2"/>
          <p:cNvSpPr>
            <a:spLocks noGrp="1"/>
          </p:cNvSpPr>
          <p:nvPr>
            <p:ph idx="1"/>
          </p:nvPr>
        </p:nvSpPr>
        <p:spPr>
          <a:xfrm>
            <a:off x="457199" y="1417638"/>
            <a:ext cx="8515533" cy="4938712"/>
          </a:xfrm>
        </p:spPr>
        <p:txBody>
          <a:bodyPr>
            <a:normAutofit fontScale="92500" lnSpcReduction="20000"/>
          </a:bodyPr>
          <a:lstStyle/>
          <a:p>
            <a:r>
              <a:rPr lang="en-US" dirty="0" smtClean="0"/>
              <a:t>Personal history</a:t>
            </a:r>
          </a:p>
          <a:p>
            <a:pPr lvl="1"/>
            <a:r>
              <a:rPr lang="en-US" dirty="0" smtClean="0"/>
              <a:t>BS (VA Tech), MS and PhD (Purdue) in EE</a:t>
            </a:r>
          </a:p>
          <a:p>
            <a:pPr lvl="1"/>
            <a:r>
              <a:rPr lang="en-US" dirty="0" smtClean="0"/>
              <a:t>focused on high-performance parallel computing</a:t>
            </a:r>
          </a:p>
          <a:p>
            <a:pPr lvl="1"/>
            <a:r>
              <a:rPr lang="en-US" dirty="0" smtClean="0"/>
              <a:t>worked at NASA Ames Research Center and taught at Stanford University part time</a:t>
            </a:r>
          </a:p>
          <a:p>
            <a:pPr lvl="1"/>
            <a:r>
              <a:rPr lang="en-US" dirty="0" smtClean="0"/>
              <a:t>Purdue work also in ECE, </a:t>
            </a:r>
            <a:r>
              <a:rPr lang="en-US" dirty="0" err="1" smtClean="0"/>
              <a:t>Birck</a:t>
            </a:r>
            <a:r>
              <a:rPr lang="en-US" dirty="0" smtClean="0"/>
              <a:t> Nanotechnology Center, </a:t>
            </a:r>
            <a:r>
              <a:rPr lang="en-US" dirty="0" err="1" smtClean="0"/>
              <a:t>Krannert</a:t>
            </a:r>
            <a:endParaRPr lang="en-US" dirty="0" smtClean="0"/>
          </a:p>
          <a:p>
            <a:r>
              <a:rPr lang="en-US" dirty="0" smtClean="0"/>
              <a:t>Current academic activity</a:t>
            </a:r>
          </a:p>
          <a:p>
            <a:pPr lvl="1"/>
            <a:r>
              <a:rPr lang="en-US" dirty="0" smtClean="0"/>
              <a:t>CS 240, CS 250, subject matter reading and writing</a:t>
            </a:r>
          </a:p>
          <a:p>
            <a:r>
              <a:rPr lang="en-US" dirty="0" smtClean="0"/>
              <a:t>Enjoys</a:t>
            </a:r>
          </a:p>
          <a:p>
            <a:pPr lvl="1"/>
            <a:r>
              <a:rPr lang="en-US" dirty="0" smtClean="0"/>
              <a:t>Science fiction</a:t>
            </a:r>
          </a:p>
          <a:p>
            <a:pPr lvl="1"/>
            <a:r>
              <a:rPr lang="en-US" dirty="0" smtClean="0"/>
              <a:t>Collecting computer hardware and </a:t>
            </a:r>
            <a:r>
              <a:rPr lang="en-US" dirty="0" err="1" smtClean="0"/>
              <a:t>paraprosdokians</a:t>
            </a: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15</a:t>
            </a:fld>
            <a:endParaRPr lang="en-US"/>
          </a:p>
        </p:txBody>
      </p:sp>
    </p:spTree>
    <p:extLst>
      <p:ext uri="{BB962C8B-B14F-4D97-AF65-F5344CB8AC3E}">
        <p14:creationId xmlns:p14="http://schemas.microsoft.com/office/powerpoint/2010/main" val="30643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 of your instructors</a:t>
            </a:r>
            <a:endParaRPr lang="en-US" dirty="0"/>
          </a:p>
        </p:txBody>
      </p:sp>
      <p:sp>
        <p:nvSpPr>
          <p:cNvPr id="3" name="Content Placeholder 2"/>
          <p:cNvSpPr>
            <a:spLocks noGrp="1"/>
          </p:cNvSpPr>
          <p:nvPr>
            <p:ph idx="1"/>
          </p:nvPr>
        </p:nvSpPr>
        <p:spPr/>
        <p:txBody>
          <a:bodyPr/>
          <a:lstStyle/>
          <a:p>
            <a:r>
              <a:rPr lang="en-US" dirty="0"/>
              <a:t>The TAs and I welcome you to CS 250</a:t>
            </a:r>
          </a:p>
          <a:p>
            <a:r>
              <a:rPr lang="en-US" dirty="0" smtClean="0"/>
              <a:t>My task, our task, is to support you in your effort to succeed in this course</a:t>
            </a:r>
          </a:p>
          <a:p>
            <a:r>
              <a:rPr lang="en-US" dirty="0" smtClean="0"/>
              <a:t>We welcome your questions:  in class, in lab, in office hours, on Piazza, via email</a:t>
            </a:r>
          </a:p>
          <a:p>
            <a:r>
              <a:rPr lang="en-US" dirty="0" smtClean="0"/>
              <a:t>We ask for your feedback throughout the semester</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16</a:t>
            </a:fld>
            <a:endParaRPr lang="en-US"/>
          </a:p>
        </p:txBody>
      </p:sp>
    </p:spTree>
    <p:extLst>
      <p:ext uri="{BB962C8B-B14F-4D97-AF65-F5344CB8AC3E}">
        <p14:creationId xmlns:p14="http://schemas.microsoft.com/office/powerpoint/2010/main" val="152607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 expect of students</a:t>
            </a:r>
            <a:endParaRPr lang="en-US" dirty="0"/>
          </a:p>
        </p:txBody>
      </p:sp>
      <p:sp>
        <p:nvSpPr>
          <p:cNvPr id="3" name="Content Placeholder 2"/>
          <p:cNvSpPr>
            <a:spLocks noGrp="1"/>
          </p:cNvSpPr>
          <p:nvPr>
            <p:ph idx="1"/>
          </p:nvPr>
        </p:nvSpPr>
        <p:spPr/>
        <p:txBody>
          <a:bodyPr/>
          <a:lstStyle/>
          <a:p>
            <a:r>
              <a:rPr lang="en-US" dirty="0" smtClean="0"/>
              <a:t>Attendance and being engaged</a:t>
            </a:r>
          </a:p>
          <a:p>
            <a:r>
              <a:rPr lang="en-US" dirty="0" smtClean="0"/>
              <a:t>Integrity and honesty</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17</a:t>
            </a:fld>
            <a:endParaRPr lang="en-US"/>
          </a:p>
        </p:txBody>
      </p:sp>
    </p:spTree>
    <p:extLst>
      <p:ext uri="{BB962C8B-B14F-4D97-AF65-F5344CB8AC3E}">
        <p14:creationId xmlns:p14="http://schemas.microsoft.com/office/powerpoint/2010/main" val="11096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Power on; boot to multiuser</a:t>
            </a:r>
          </a:p>
          <a:p>
            <a:r>
              <a:rPr lang="en-US" dirty="0" smtClean="0"/>
              <a:t>2017.08.21</a:t>
            </a:r>
            <a:endParaRPr lang="en-US" dirty="0"/>
          </a:p>
        </p:txBody>
      </p:sp>
      <p:sp>
        <p:nvSpPr>
          <p:cNvPr id="4" name="Date Placeholder 3"/>
          <p:cNvSpPr>
            <a:spLocks noGrp="1"/>
          </p:cNvSpPr>
          <p:nvPr>
            <p:ph type="dt" sz="half" idx="2"/>
          </p:nvPr>
        </p:nvSpPr>
        <p:spPr/>
        <p:txBody>
          <a:bodyPr/>
          <a:lstStyle/>
          <a:p>
            <a:r>
              <a:rPr lang="en-US" smtClean="0"/>
              <a:t>© 2017 by George B. Adams III</a:t>
            </a:r>
            <a:endParaRPr lang="en-US"/>
          </a:p>
        </p:txBody>
      </p:sp>
      <p:sp>
        <p:nvSpPr>
          <p:cNvPr id="5" name="Slide Number Placeholder 4"/>
          <p:cNvSpPr>
            <a:spLocks noGrp="1"/>
          </p:cNvSpPr>
          <p:nvPr>
            <p:ph type="sldNum" sz="quarter" idx="4"/>
          </p:nvPr>
        </p:nvSpPr>
        <p:spPr/>
        <p:txBody>
          <a:bodyPr/>
          <a:lstStyle/>
          <a:p>
            <a:fld id="{F616CA18-62AE-B34C-A151-070DF961BCFA}" type="slidenum">
              <a:rPr lang="en-US" smtClean="0"/>
              <a:pPr/>
              <a:t>18</a:t>
            </a:fld>
            <a:endParaRPr lang="en-US"/>
          </a:p>
        </p:txBody>
      </p:sp>
      <p:sp>
        <p:nvSpPr>
          <p:cNvPr id="6" name="Title 5"/>
          <p:cNvSpPr>
            <a:spLocks noGrp="1"/>
          </p:cNvSpPr>
          <p:nvPr>
            <p:ph type="ctrTitle"/>
          </p:nvPr>
        </p:nvSpPr>
        <p:spPr/>
        <p:txBody>
          <a:bodyPr/>
          <a:lstStyle/>
          <a:p>
            <a:r>
              <a:rPr lang="en-US" dirty="0" smtClean="0"/>
              <a:t>Lecture 01 – Setting the stage</a:t>
            </a:r>
            <a:endParaRPr lang="en-US" dirty="0"/>
          </a:p>
        </p:txBody>
      </p:sp>
      <p:sp>
        <p:nvSpPr>
          <p:cNvPr id="2" name="TextBox 1"/>
          <p:cNvSpPr txBox="1"/>
          <p:nvPr/>
        </p:nvSpPr>
        <p:spPr>
          <a:xfrm>
            <a:off x="2600948" y="6505254"/>
            <a:ext cx="3942105" cy="276999"/>
          </a:xfrm>
          <a:prstGeom prst="rect">
            <a:avLst/>
          </a:prstGeom>
          <a:noFill/>
        </p:spPr>
        <p:txBody>
          <a:bodyPr wrap="none" rtlCol="0">
            <a:spAutoFit/>
          </a:bodyPr>
          <a:lstStyle/>
          <a:p>
            <a:r>
              <a:rPr lang="en-US" sz="1200" dirty="0" smtClean="0"/>
              <a:t>All photos by George B. Adams III unless otherwise credited.</a:t>
            </a:r>
            <a:endParaRPr lang="en-US" sz="1200" dirty="0"/>
          </a:p>
        </p:txBody>
      </p:sp>
    </p:spTree>
    <p:extLst>
      <p:ext uri="{BB962C8B-B14F-4D97-AF65-F5344CB8AC3E}">
        <p14:creationId xmlns:p14="http://schemas.microsoft.com/office/powerpoint/2010/main" val="2916946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for Week 01</a:t>
            </a:r>
            <a:endParaRPr lang="en-US" dirty="0"/>
          </a:p>
        </p:txBody>
      </p:sp>
      <p:sp>
        <p:nvSpPr>
          <p:cNvPr id="3" name="Content Placeholder 2"/>
          <p:cNvSpPr>
            <a:spLocks noGrp="1"/>
          </p:cNvSpPr>
          <p:nvPr>
            <p:ph idx="1"/>
          </p:nvPr>
        </p:nvSpPr>
        <p:spPr/>
        <p:txBody>
          <a:bodyPr/>
          <a:lstStyle/>
          <a:p>
            <a:r>
              <a:rPr lang="en-US" dirty="0" smtClean="0"/>
              <a:t>Attend your lab session and complete Lab 01</a:t>
            </a:r>
          </a:p>
          <a:p>
            <a:r>
              <a:rPr lang="en-US" dirty="0"/>
              <a:t>Login to Blackboard and Piazza</a:t>
            </a:r>
          </a:p>
          <a:p>
            <a:r>
              <a:rPr lang="en-US" dirty="0"/>
              <a:t>Register your </a:t>
            </a:r>
            <a:r>
              <a:rPr lang="en-US" dirty="0" err="1"/>
              <a:t>iClicker</a:t>
            </a:r>
            <a:endParaRPr lang="en-US" dirty="0"/>
          </a:p>
          <a:p>
            <a:r>
              <a:rPr lang="en-US" dirty="0" smtClean="0"/>
              <a:t>Read textbook Chapters 1 and 2</a:t>
            </a:r>
          </a:p>
          <a:p>
            <a:r>
              <a:rPr lang="en-US" dirty="0" smtClean="0"/>
              <a:t>Read through course wiki at </a:t>
            </a:r>
            <a:r>
              <a:rPr lang="en-US" sz="2800" dirty="0" smtClean="0">
                <a:hlinkClick r:id="rId3"/>
              </a:rPr>
              <a:t>courses.cs.purdue.edu</a:t>
            </a:r>
            <a:r>
              <a:rPr lang="en-US" sz="2800" dirty="0">
                <a:hlinkClick r:id="rId3"/>
              </a:rPr>
              <a:t>/cs25000:</a:t>
            </a:r>
            <a:r>
              <a:rPr lang="en-US" sz="2800" dirty="0" smtClean="0">
                <a:hlinkClick r:id="rId3"/>
              </a:rPr>
              <a:t>spring2017:</a:t>
            </a:r>
            <a:r>
              <a:rPr lang="en-US" sz="2800" dirty="0">
                <a:hlinkClick r:id="rId3"/>
              </a:rPr>
              <a:t>start</a:t>
            </a:r>
            <a:endParaRPr lang="en-US" sz="2800" dirty="0"/>
          </a:p>
          <a:p>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19</a:t>
            </a:fld>
            <a:endParaRPr lang="en-US"/>
          </a:p>
        </p:txBody>
      </p:sp>
    </p:spTree>
    <p:extLst>
      <p:ext uri="{BB962C8B-B14F-4D97-AF65-F5344CB8AC3E}">
        <p14:creationId xmlns:p14="http://schemas.microsoft.com/office/powerpoint/2010/main" val="3046452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765280"/>
            <a:ext cx="8229600" cy="3785652"/>
          </a:xfrm>
          <a:prstGeom prst="rect">
            <a:avLst/>
          </a:prstGeom>
          <a:noFill/>
        </p:spPr>
        <p:txBody>
          <a:bodyPr wrap="square" rtlCol="0">
            <a:spAutoFit/>
          </a:bodyPr>
          <a:lstStyle/>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To report an emergency, </a:t>
            </a:r>
            <a:r>
              <a:rPr lang="en-US" sz="2400" dirty="0">
                <a:solidFill>
                  <a:srgbClr val="FF0000"/>
                </a:solidFill>
                <a:latin typeface="Arial" pitchFamily="34" charset="0"/>
                <a:ea typeface="ＭＳ Ｐゴシック" charset="0"/>
                <a:cs typeface="Arial" pitchFamily="34" charset="0"/>
              </a:rPr>
              <a:t>call 911</a:t>
            </a:r>
            <a:r>
              <a:rPr lang="en-US" sz="2400" dirty="0">
                <a:solidFill>
                  <a:srgbClr val="292929"/>
                </a:solidFill>
                <a:latin typeface="Arial" pitchFamily="34" charset="0"/>
                <a:ea typeface="ＭＳ Ｐゴシック" charset="0"/>
                <a:cs typeface="Arial" pitchFamily="34" charset="0"/>
              </a:rPr>
              <a:t>.  To obtain updates regarding an ongoing emergency, sign up for Purdue Alert text messages, view </a:t>
            </a:r>
            <a:r>
              <a:rPr lang="en-US" sz="2400" u="sng" dirty="0">
                <a:solidFill>
                  <a:srgbClr val="292929"/>
                </a:solidFill>
                <a:latin typeface="Arial" pitchFamily="34" charset="0"/>
                <a:ea typeface="ＭＳ Ｐゴシック" charset="0"/>
                <a:cs typeface="Arial" pitchFamily="34" charset="0"/>
                <a:hlinkClick r:id="rId3"/>
              </a:rPr>
              <a:t>www.purdue.edu/ea.</a:t>
            </a: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There are nearly 300 </a:t>
            </a:r>
            <a:r>
              <a:rPr lang="en-US" sz="2400" dirty="0">
                <a:solidFill>
                  <a:srgbClr val="FF0000"/>
                </a:solidFill>
                <a:latin typeface="Arial" pitchFamily="34" charset="0"/>
                <a:ea typeface="ＭＳ Ｐゴシック" charset="0"/>
                <a:cs typeface="Arial" pitchFamily="34" charset="0"/>
              </a:rPr>
              <a:t>Emergency Telephones</a:t>
            </a:r>
            <a:r>
              <a:rPr lang="en-US" sz="2400" dirty="0">
                <a:solidFill>
                  <a:srgbClr val="292929"/>
                </a:solidFill>
                <a:latin typeface="Arial" pitchFamily="34" charset="0"/>
                <a:ea typeface="ＭＳ Ｐゴシック" charset="0"/>
                <a:cs typeface="Arial" pitchFamily="34" charset="0"/>
              </a:rPr>
              <a:t> outdoors across campus and in parking garages that connect directly to the PUPD.  If you feel threatened or need help, push the button and you will be connected immediately.</a:t>
            </a: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a:t>
            </a:r>
          </a:p>
        </p:txBody>
      </p:sp>
      <p:sp>
        <p:nvSpPr>
          <p:cNvPr id="3" name="TextBox 2"/>
          <p:cNvSpPr txBox="1"/>
          <p:nvPr/>
        </p:nvSpPr>
        <p:spPr>
          <a:xfrm>
            <a:off x="700872" y="533400"/>
            <a:ext cx="7742257" cy="584776"/>
          </a:xfrm>
          <a:prstGeom prst="rect">
            <a:avLst/>
          </a:prstGeom>
          <a:noFill/>
        </p:spPr>
        <p:txBody>
          <a:bodyPr wrap="square" rtlCol="0">
            <a:spAutoFit/>
          </a:bodyPr>
          <a:lstStyle/>
          <a:p>
            <a:pPr algn="ctr" defTabSz="914400" eaLnBrk="0" fontAlgn="base" hangingPunct="0">
              <a:spcBef>
                <a:spcPct val="0"/>
              </a:spcBef>
              <a:spcAft>
                <a:spcPct val="0"/>
              </a:spcAft>
            </a:pPr>
            <a:r>
              <a:rPr lang="en-US" sz="3200" dirty="0">
                <a:solidFill>
                  <a:srgbClr val="0070C0"/>
                </a:solidFill>
                <a:latin typeface="Arial" pitchFamily="34" charset="0"/>
                <a:ea typeface="ＭＳ Ｐゴシック" charset="0"/>
                <a:cs typeface="Arial" pitchFamily="34" charset="0"/>
              </a:rPr>
              <a:t>EMERGENCY PREPAREDNESS (part 1)</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2</a:t>
            </a:fld>
            <a:endParaRPr lang="en-US"/>
          </a:p>
        </p:txBody>
      </p:sp>
    </p:spTree>
    <p:extLst>
      <p:ext uri="{BB962C8B-B14F-4D97-AF65-F5344CB8AC3E}">
        <p14:creationId xmlns:p14="http://schemas.microsoft.com/office/powerpoint/2010/main" val="336115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1470" y="533400"/>
            <a:ext cx="7606160" cy="5693866"/>
          </a:xfrm>
          <a:prstGeom prst="rect">
            <a:avLst/>
          </a:prstGeom>
          <a:noFill/>
        </p:spPr>
        <p:txBody>
          <a:bodyPr wrap="none" rtlCol="0">
            <a:spAutoFit/>
          </a:bodyPr>
          <a:lstStyle/>
          <a:p>
            <a:pPr defTabSz="914400" eaLnBrk="0" fontAlgn="base" hangingPunct="0">
              <a:spcBef>
                <a:spcPct val="0"/>
              </a:spcBef>
              <a:spcAft>
                <a:spcPct val="0"/>
              </a:spcAft>
            </a:pPr>
            <a:r>
              <a:rPr lang="en-US" sz="2800" dirty="0">
                <a:solidFill>
                  <a:srgbClr val="292929"/>
                </a:solidFill>
                <a:latin typeface="Arial" charset="0"/>
                <a:ea typeface="ＭＳ Ｐゴシック" charset="0"/>
              </a:rPr>
              <a:t>Civilization advances by extending the number</a:t>
            </a:r>
          </a:p>
          <a:p>
            <a:pPr defTabSz="914400" eaLnBrk="0" fontAlgn="base" hangingPunct="0">
              <a:spcBef>
                <a:spcPct val="0"/>
              </a:spcBef>
              <a:spcAft>
                <a:spcPct val="0"/>
              </a:spcAft>
            </a:pPr>
            <a:r>
              <a:rPr lang="en-US" sz="2800" dirty="0">
                <a:solidFill>
                  <a:srgbClr val="292929"/>
                </a:solidFill>
                <a:latin typeface="Arial" charset="0"/>
                <a:ea typeface="ＭＳ Ｐゴシック" charset="0"/>
              </a:rPr>
              <a:t>of important operations which we can perform</a:t>
            </a:r>
          </a:p>
          <a:p>
            <a:pPr defTabSz="914400" eaLnBrk="0" fontAlgn="base" hangingPunct="0">
              <a:spcBef>
                <a:spcPct val="0"/>
              </a:spcBef>
              <a:spcAft>
                <a:spcPct val="0"/>
              </a:spcAft>
            </a:pPr>
            <a:r>
              <a:rPr lang="en-US" sz="2800" dirty="0">
                <a:solidFill>
                  <a:srgbClr val="292929"/>
                </a:solidFill>
                <a:latin typeface="Arial" charset="0"/>
                <a:ea typeface="ＭＳ Ｐゴシック" charset="0"/>
              </a:rPr>
              <a:t>without thinking about them.</a:t>
            </a:r>
          </a:p>
          <a:p>
            <a:pPr defTabSz="914400" eaLnBrk="0" fontAlgn="base" hangingPunct="0">
              <a:spcBef>
                <a:spcPct val="0"/>
              </a:spcBef>
              <a:spcAft>
                <a:spcPct val="0"/>
              </a:spcAft>
            </a:pPr>
            <a:endParaRPr lang="en-US" sz="24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400" dirty="0" smtClean="0">
                <a:solidFill>
                  <a:srgbClr val="5E5E5E"/>
                </a:solidFill>
                <a:latin typeface="Arial" charset="0"/>
                <a:ea typeface="ＭＳ Ｐゴシック" charset="0"/>
              </a:rPr>
              <a:t>	Alfred </a:t>
            </a:r>
            <a:r>
              <a:rPr lang="en-US" sz="2400" dirty="0">
                <a:solidFill>
                  <a:srgbClr val="5E5E5E"/>
                </a:solidFill>
                <a:latin typeface="Arial" charset="0"/>
                <a:ea typeface="ＭＳ Ｐゴシック" charset="0"/>
              </a:rPr>
              <a:t>North Whitehead</a:t>
            </a:r>
          </a:p>
          <a:p>
            <a:pPr defTabSz="914400" eaLnBrk="0" fontAlgn="base" hangingPunct="0">
              <a:spcBef>
                <a:spcPct val="0"/>
              </a:spcBef>
              <a:spcAft>
                <a:spcPct val="0"/>
              </a:spcAft>
            </a:pPr>
            <a:r>
              <a:rPr lang="en-US" sz="2400" i="1" dirty="0" smtClean="0">
                <a:solidFill>
                  <a:srgbClr val="5E5E5E"/>
                </a:solidFill>
                <a:latin typeface="Arial" charset="0"/>
                <a:ea typeface="ＭＳ Ｐゴシック" charset="0"/>
              </a:rPr>
              <a:t>	An </a:t>
            </a:r>
            <a:r>
              <a:rPr lang="en-US" sz="2400" i="1" dirty="0">
                <a:solidFill>
                  <a:srgbClr val="5E5E5E"/>
                </a:solidFill>
                <a:latin typeface="Arial" charset="0"/>
                <a:ea typeface="ＭＳ Ｐゴシック" charset="0"/>
              </a:rPr>
              <a:t>Introduction to Mathematics (1911)</a:t>
            </a:r>
          </a:p>
          <a:p>
            <a:pPr defTabSz="914400" eaLnBrk="0" fontAlgn="base" hangingPunct="0">
              <a:spcBef>
                <a:spcPct val="0"/>
              </a:spcBef>
              <a:spcAft>
                <a:spcPct val="0"/>
              </a:spcAft>
            </a:pPr>
            <a:r>
              <a:rPr lang="en-US" sz="2400" i="1" dirty="0">
                <a:solidFill>
                  <a:srgbClr val="292929"/>
                </a:solidFill>
                <a:latin typeface="Arial" charset="0"/>
                <a:ea typeface="ＭＳ Ｐゴシック" charset="0"/>
              </a:rPr>
              <a:t/>
            </a:r>
            <a:br>
              <a:rPr lang="en-US" sz="2400" i="1" dirty="0">
                <a:solidFill>
                  <a:srgbClr val="292929"/>
                </a:solidFill>
                <a:latin typeface="Arial" charset="0"/>
                <a:ea typeface="ＭＳ Ｐゴシック" charset="0"/>
              </a:rPr>
            </a:br>
            <a:endParaRPr lang="en-US" sz="2400" i="1"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800" dirty="0">
                <a:solidFill>
                  <a:srgbClr val="292929"/>
                </a:solidFill>
                <a:latin typeface="Arial" charset="0"/>
                <a:ea typeface="ＭＳ Ｐゴシック" charset="0"/>
              </a:rPr>
              <a:t>I think it’s fair to say that personal computers</a:t>
            </a:r>
            <a:br>
              <a:rPr lang="en-US" sz="2800" dirty="0">
                <a:solidFill>
                  <a:srgbClr val="292929"/>
                </a:solidFill>
                <a:latin typeface="Arial" charset="0"/>
                <a:ea typeface="ＭＳ Ｐゴシック" charset="0"/>
              </a:rPr>
            </a:br>
            <a:r>
              <a:rPr lang="en-US" sz="2800" dirty="0">
                <a:solidFill>
                  <a:srgbClr val="292929"/>
                </a:solidFill>
                <a:latin typeface="Arial" charset="0"/>
                <a:ea typeface="ＭＳ Ｐゴシック" charset="0"/>
              </a:rPr>
              <a:t>have become the most empowering tool we’ve</a:t>
            </a:r>
            <a:br>
              <a:rPr lang="en-US" sz="2800" dirty="0">
                <a:solidFill>
                  <a:srgbClr val="292929"/>
                </a:solidFill>
                <a:latin typeface="Arial" charset="0"/>
                <a:ea typeface="ＭＳ Ｐゴシック" charset="0"/>
              </a:rPr>
            </a:br>
            <a:r>
              <a:rPr lang="en-US" sz="2800" dirty="0">
                <a:solidFill>
                  <a:srgbClr val="292929"/>
                </a:solidFill>
                <a:latin typeface="Arial" charset="0"/>
                <a:ea typeface="ＭＳ Ｐゴシック" charset="0"/>
              </a:rPr>
              <a:t>ever created.</a:t>
            </a:r>
            <a:br>
              <a:rPr lang="en-US" sz="2800" dirty="0">
                <a:solidFill>
                  <a:srgbClr val="292929"/>
                </a:solidFill>
                <a:latin typeface="Arial" charset="0"/>
                <a:ea typeface="ＭＳ Ｐゴシック" charset="0"/>
              </a:rPr>
            </a:br>
            <a:endParaRPr lang="en-US" sz="28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400" dirty="0" smtClean="0">
                <a:solidFill>
                  <a:schemeClr val="tx1">
                    <a:lumMod val="75000"/>
                    <a:lumOff val="25000"/>
                  </a:schemeClr>
                </a:solidFill>
                <a:latin typeface="Arial" charset="0"/>
                <a:ea typeface="ＭＳ Ｐゴシック" charset="0"/>
              </a:rPr>
              <a:t>	Bill </a:t>
            </a:r>
            <a:r>
              <a:rPr lang="en-US" sz="2400" dirty="0">
                <a:solidFill>
                  <a:schemeClr val="tx1">
                    <a:lumMod val="75000"/>
                    <a:lumOff val="25000"/>
                  </a:schemeClr>
                </a:solidFill>
                <a:latin typeface="Arial" charset="0"/>
                <a:ea typeface="ＭＳ Ｐゴシック" charset="0"/>
              </a:rPr>
              <a:t>Gates</a:t>
            </a:r>
          </a:p>
          <a:p>
            <a:pPr defTabSz="914400" eaLnBrk="0" fontAlgn="base" hangingPunct="0">
              <a:spcBef>
                <a:spcPct val="0"/>
              </a:spcBef>
              <a:spcAft>
                <a:spcPct val="0"/>
              </a:spcAft>
            </a:pPr>
            <a:r>
              <a:rPr lang="en-US" sz="2400" i="1" dirty="0" smtClean="0">
                <a:solidFill>
                  <a:schemeClr val="tx1">
                    <a:lumMod val="75000"/>
                    <a:lumOff val="25000"/>
                  </a:schemeClr>
                </a:solidFill>
                <a:latin typeface="Arial" charset="0"/>
                <a:ea typeface="ＭＳ Ｐゴシック" charset="0"/>
              </a:rPr>
              <a:t>	February </a:t>
            </a:r>
            <a:r>
              <a:rPr lang="en-US" sz="2400" i="1" dirty="0">
                <a:solidFill>
                  <a:schemeClr val="tx1">
                    <a:lumMod val="75000"/>
                    <a:lumOff val="25000"/>
                  </a:schemeClr>
                </a:solidFill>
                <a:latin typeface="Arial" charset="0"/>
                <a:ea typeface="ＭＳ Ｐゴシック" charset="0"/>
              </a:rPr>
              <a:t>24, 2004</a:t>
            </a:r>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20</a:t>
            </a:fld>
            <a:endParaRPr lang="en-US"/>
          </a:p>
        </p:txBody>
      </p:sp>
    </p:spTree>
    <p:extLst>
      <p:ext uri="{BB962C8B-B14F-4D97-AF65-F5344CB8AC3E}">
        <p14:creationId xmlns:p14="http://schemas.microsoft.com/office/powerpoint/2010/main" val="2524443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57EC3C6A-BBE0-B94A-B791-E44AA6B2DA5B}" type="slidenum">
              <a:rPr lang="en-US" smtClean="0"/>
              <a:pPr/>
              <a:t>21</a:t>
            </a:fld>
            <a:endParaRPr lang="en-US"/>
          </a:p>
        </p:txBody>
      </p:sp>
      <p:sp>
        <p:nvSpPr>
          <p:cNvPr id="2" name="Title 1"/>
          <p:cNvSpPr>
            <a:spLocks noGrp="1"/>
          </p:cNvSpPr>
          <p:nvPr>
            <p:ph type="title" idx="4294967295"/>
          </p:nvPr>
        </p:nvSpPr>
        <p:spPr>
          <a:xfrm>
            <a:off x="457200" y="19050"/>
            <a:ext cx="8229600" cy="658813"/>
          </a:xfrm>
        </p:spPr>
        <p:txBody>
          <a:bodyPr>
            <a:normAutofit/>
          </a:bodyPr>
          <a:lstStyle/>
          <a:p>
            <a:r>
              <a:rPr lang="en-US" sz="3200" dirty="0" smtClean="0"/>
              <a:t>Earliest known mechanical computer, </a:t>
            </a:r>
            <a:r>
              <a:rPr lang="en-US" sz="3200" dirty="0" err="1" smtClean="0"/>
              <a:t>ca</a:t>
            </a:r>
            <a:r>
              <a:rPr lang="en-US" sz="3200" dirty="0" smtClean="0"/>
              <a:t> 200 BC</a:t>
            </a:r>
            <a:endParaRPr lang="en-US" sz="3200" dirty="0"/>
          </a:p>
        </p:txBody>
      </p:sp>
      <p:pic>
        <p:nvPicPr>
          <p:cNvPr id="6" name="Picture 5" descr="Antikythera Mechanis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78" y="685800"/>
            <a:ext cx="7118845" cy="4773937"/>
          </a:xfrm>
          <a:prstGeom prst="rect">
            <a:avLst/>
          </a:prstGeom>
        </p:spPr>
      </p:pic>
      <p:sp>
        <p:nvSpPr>
          <p:cNvPr id="8" name="TextBox 7"/>
          <p:cNvSpPr txBox="1"/>
          <p:nvPr/>
        </p:nvSpPr>
        <p:spPr>
          <a:xfrm>
            <a:off x="289545" y="5410200"/>
            <a:ext cx="8639530" cy="1200329"/>
          </a:xfrm>
          <a:prstGeom prst="rect">
            <a:avLst/>
          </a:prstGeom>
          <a:noFill/>
        </p:spPr>
        <p:txBody>
          <a:bodyPr wrap="square" rtlCol="0">
            <a:spAutoFit/>
          </a:bodyPr>
          <a:lstStyle/>
          <a:p>
            <a:pPr defTabSz="914400" eaLnBrk="0" fontAlgn="base" hangingPunct="0">
              <a:spcBef>
                <a:spcPct val="0"/>
              </a:spcBef>
              <a:spcAft>
                <a:spcPct val="0"/>
              </a:spcAft>
            </a:pPr>
            <a:r>
              <a:rPr lang="en-US" dirty="0">
                <a:solidFill>
                  <a:srgbClr val="292929"/>
                </a:solidFill>
                <a:latin typeface="Arial" charset="0"/>
                <a:ea typeface="ＭＳ Ｐゴシック" charset="0"/>
              </a:rPr>
              <a:t>At least 30 bronze gears.  Counted days for at least three different calendars and the timing of the Olympics. Pointers representing stars and planets revolved around its front face, indicating their position in relation to Earth. A black and white painted model of the moon rotated </a:t>
            </a:r>
            <a:r>
              <a:rPr lang="en-US" dirty="0" smtClean="0">
                <a:solidFill>
                  <a:srgbClr val="292929"/>
                </a:solidFill>
                <a:latin typeface="Arial" charset="0"/>
                <a:ea typeface="ＭＳ Ｐゴシック" charset="0"/>
              </a:rPr>
              <a:t>to </a:t>
            </a:r>
            <a:r>
              <a:rPr lang="en-US" dirty="0">
                <a:solidFill>
                  <a:srgbClr val="292929"/>
                </a:solidFill>
                <a:latin typeface="Arial" charset="0"/>
                <a:ea typeface="ＭＳ Ｐゴシック" charset="0"/>
              </a:rPr>
              <a:t>model the real moon's waxing and waning.</a:t>
            </a:r>
          </a:p>
        </p:txBody>
      </p:sp>
    </p:spTree>
    <p:extLst>
      <p:ext uri="{BB962C8B-B14F-4D97-AF65-F5344CB8AC3E}">
        <p14:creationId xmlns:p14="http://schemas.microsoft.com/office/powerpoint/2010/main" val="3116486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Babbage Difference Engine No. 2</a:t>
            </a:r>
            <a:endParaRPr lang="en-US" dirty="0"/>
          </a:p>
        </p:txBody>
      </p:sp>
      <p:pic>
        <p:nvPicPr>
          <p:cNvPr id="5" name="Picture 4" descr="1173px- Babbage_Difference_eng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118" y="1212850"/>
            <a:ext cx="5671882" cy="4951413"/>
          </a:xfrm>
          <a:prstGeom prst="rect">
            <a:avLst/>
          </a:prstGeom>
        </p:spPr>
      </p:pic>
      <p:sp>
        <p:nvSpPr>
          <p:cNvPr id="6" name="TextBox 5"/>
          <p:cNvSpPr txBox="1"/>
          <p:nvPr/>
        </p:nvSpPr>
        <p:spPr>
          <a:xfrm>
            <a:off x="321312" y="1066848"/>
            <a:ext cx="3090714" cy="5324535"/>
          </a:xfrm>
          <a:prstGeom prst="rect">
            <a:avLst/>
          </a:prstGeom>
          <a:noFill/>
        </p:spPr>
        <p:txBody>
          <a:bodyPr wrap="square" rtlCol="0">
            <a:spAutoFit/>
          </a:bodyPr>
          <a:lstStyle/>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Design completed 1849, 20 years before founding of Purdue University</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First </a:t>
            </a:r>
            <a:r>
              <a:rPr lang="en-US" sz="2000" dirty="0" smtClean="0">
                <a:solidFill>
                  <a:srgbClr val="292929"/>
                </a:solidFill>
                <a:latin typeface="Arial" charset="0"/>
                <a:ea typeface="ＭＳ Ｐゴシック" charset="0"/>
              </a:rPr>
              <a:t>complete build </a:t>
            </a:r>
            <a:r>
              <a:rPr lang="en-US" sz="2000" dirty="0">
                <a:solidFill>
                  <a:srgbClr val="292929"/>
                </a:solidFill>
                <a:latin typeface="Arial" charset="0"/>
                <a:ea typeface="ＭＳ Ｐゴシック" charset="0"/>
              </a:rPr>
              <a:t>2002</a:t>
            </a:r>
          </a:p>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8000 </a:t>
            </a:r>
            <a:r>
              <a:rPr lang="en-US" sz="2000" dirty="0">
                <a:solidFill>
                  <a:srgbClr val="292929"/>
                </a:solidFill>
                <a:latin typeface="Arial" charset="0"/>
                <a:ea typeface="ＭＳ Ｐゴシック" charset="0"/>
              </a:rPr>
              <a:t>parts</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3.5 m </a:t>
            </a:r>
            <a:r>
              <a:rPr lang="en-US" sz="2000" dirty="0" smtClean="0">
                <a:solidFill>
                  <a:srgbClr val="292929"/>
                </a:solidFill>
                <a:latin typeface="Arial" charset="0"/>
                <a:ea typeface="ＭＳ Ｐゴシック" charset="0"/>
              </a:rPr>
              <a:t>long</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10,000 kg</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Powered by hand </a:t>
            </a:r>
            <a:r>
              <a:rPr lang="en-US" sz="2000" dirty="0" smtClean="0">
                <a:solidFill>
                  <a:srgbClr val="292929"/>
                </a:solidFill>
                <a:latin typeface="Arial" charset="0"/>
                <a:ea typeface="ＭＳ Ｐゴシック" charset="0"/>
              </a:rPr>
              <a:t>crank</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Solves 7</a:t>
            </a:r>
            <a:r>
              <a:rPr lang="en-US" sz="2000" baseline="30000" dirty="0">
                <a:solidFill>
                  <a:srgbClr val="292929"/>
                </a:solidFill>
                <a:latin typeface="Arial" charset="0"/>
                <a:ea typeface="ＭＳ Ｐゴシック" charset="0"/>
              </a:rPr>
              <a:t>th</a:t>
            </a:r>
            <a:r>
              <a:rPr lang="en-US" sz="2000" dirty="0">
                <a:solidFill>
                  <a:srgbClr val="292929"/>
                </a:solidFill>
                <a:latin typeface="Arial" charset="0"/>
                <a:ea typeface="ＭＳ Ｐゴシック" charset="0"/>
              </a:rPr>
              <a:t> order polynomials to 31 decimal digits using the </a:t>
            </a:r>
            <a:r>
              <a:rPr lang="en-US" sz="2000" i="1" dirty="0">
                <a:solidFill>
                  <a:srgbClr val="292929"/>
                </a:solidFill>
                <a:latin typeface="Arial" charset="0"/>
                <a:ea typeface="ＭＳ Ｐゴシック" charset="0"/>
              </a:rPr>
              <a:t>Method of Differences</a:t>
            </a:r>
          </a:p>
          <a:p>
            <a:pPr defTabSz="914400" eaLnBrk="0" fontAlgn="base" hangingPunct="0">
              <a:spcBef>
                <a:spcPct val="0"/>
              </a:spcBef>
              <a:spcAft>
                <a:spcPct val="0"/>
              </a:spcAft>
            </a:pP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Includes formatted printer for error-free output</a:t>
            </a:r>
          </a:p>
        </p:txBody>
      </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57EC3C6A-BBE0-B94A-B791-E44AA6B2DA5B}" type="slidenum">
              <a:rPr lang="en-US" smtClean="0"/>
              <a:pPr/>
              <a:t>22</a:t>
            </a:fld>
            <a:endParaRPr lang="en-US"/>
          </a:p>
        </p:txBody>
      </p:sp>
      <p:sp>
        <p:nvSpPr>
          <p:cNvPr id="7" name="TextBox 6"/>
          <p:cNvSpPr txBox="1"/>
          <p:nvPr/>
        </p:nvSpPr>
        <p:spPr>
          <a:xfrm>
            <a:off x="3422650" y="6168704"/>
            <a:ext cx="5066580" cy="523220"/>
          </a:xfrm>
          <a:prstGeom prst="rect">
            <a:avLst/>
          </a:prstGeom>
          <a:noFill/>
        </p:spPr>
        <p:txBody>
          <a:bodyPr wrap="none" rtlCol="0">
            <a:spAutoFit/>
          </a:bodyPr>
          <a:lstStyle/>
          <a:p>
            <a:r>
              <a:rPr lang="en-US" sz="1400" dirty="0" smtClean="0"/>
              <a:t>Photo </a:t>
            </a:r>
            <a:r>
              <a:rPr lang="de-DE" sz="1400" dirty="0" smtClean="0"/>
              <a:t>© </a:t>
            </a:r>
            <a:r>
              <a:rPr lang="de-DE" sz="1400" b="1" dirty="0">
                <a:hlinkClick r:id="rId4" tooltip="wikipedia:User:Canticle"/>
              </a:rPr>
              <a:t>Canticle</a:t>
            </a:r>
            <a:r>
              <a:rPr lang="de-DE" sz="1400" b="1" dirty="0"/>
              <a:t> at </a:t>
            </a:r>
            <a:r>
              <a:rPr lang="de-DE" sz="1400" b="1" dirty="0">
                <a:hlinkClick r:id="rId5" tooltip="wikipedia:"/>
              </a:rPr>
              <a:t>English </a:t>
            </a:r>
            <a:r>
              <a:rPr lang="de-DE" sz="1400" b="1" dirty="0" smtClean="0">
                <a:hlinkClick r:id="rId5" tooltip="wikipedia:"/>
              </a:rPr>
              <a:t>Wikipedia</a:t>
            </a:r>
            <a:endParaRPr lang="de-DE" sz="1400" b="1" dirty="0" smtClean="0"/>
          </a:p>
          <a:p>
            <a:r>
              <a:rPr lang="de-DE" sz="1400" b="1" dirty="0" smtClean="0"/>
              <a:t>https</a:t>
            </a:r>
            <a:r>
              <a:rPr lang="de-DE" sz="1400" b="1" dirty="0"/>
              <a:t>://</a:t>
            </a:r>
            <a:r>
              <a:rPr lang="de-DE" sz="1400" b="1" dirty="0" err="1"/>
              <a:t>commons.wikimedia.org</a:t>
            </a:r>
            <a:r>
              <a:rPr lang="de-DE" sz="1400" b="1" dirty="0"/>
              <a:t>/</a:t>
            </a:r>
            <a:r>
              <a:rPr lang="de-DE" sz="1400" b="1" dirty="0" err="1"/>
              <a:t>wiki</a:t>
            </a:r>
            <a:r>
              <a:rPr lang="de-DE" sz="1400" b="1" dirty="0"/>
              <a:t>/</a:t>
            </a:r>
            <a:r>
              <a:rPr lang="de-DE" sz="1400" b="1" dirty="0" err="1"/>
              <a:t>File:Difference_engine.JPG</a:t>
            </a:r>
            <a:endParaRPr lang="en-US" sz="1400" dirty="0"/>
          </a:p>
        </p:txBody>
      </p:sp>
    </p:spTree>
    <p:extLst>
      <p:ext uri="{BB962C8B-B14F-4D97-AF65-F5344CB8AC3E}">
        <p14:creationId xmlns:p14="http://schemas.microsoft.com/office/powerpoint/2010/main" val="290081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s working as computers.jpeg"/>
          <p:cNvPicPr>
            <a:picLocks noChangeAspect="1"/>
          </p:cNvPicPr>
          <p:nvPr/>
        </p:nvPicPr>
        <p:blipFill rotWithShape="1">
          <a:blip r:embed="rId3">
            <a:extLst>
              <a:ext uri="{28A0092B-C50C-407E-A947-70E740481C1C}">
                <a14:useLocalDpi xmlns:a14="http://schemas.microsoft.com/office/drawing/2010/main" val="0"/>
              </a:ext>
            </a:extLst>
          </a:blip>
          <a:srcRect t="14326"/>
          <a:stretch/>
        </p:blipFill>
        <p:spPr>
          <a:xfrm>
            <a:off x="762000" y="1225633"/>
            <a:ext cx="7620000" cy="3879767"/>
          </a:xfrm>
          <a:prstGeom prst="rect">
            <a:avLst/>
          </a:prstGeom>
        </p:spPr>
      </p:pic>
      <p:sp>
        <p:nvSpPr>
          <p:cNvPr id="3" name="TextBox 2"/>
          <p:cNvSpPr txBox="1"/>
          <p:nvPr/>
        </p:nvSpPr>
        <p:spPr>
          <a:xfrm>
            <a:off x="194840" y="5153561"/>
            <a:ext cx="8302273" cy="1354217"/>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   </a:t>
            </a:r>
            <a:r>
              <a:rPr lang="en-US" sz="2000" b="1" dirty="0">
                <a:solidFill>
                  <a:srgbClr val="292929"/>
                </a:solidFill>
                <a:latin typeface="Arial" charset="0"/>
                <a:ea typeface="ＭＳ Ｐゴシック" charset="0"/>
              </a:rPr>
              <a:t>A team of </a:t>
            </a:r>
            <a:r>
              <a:rPr lang="en-US" sz="2200" b="1" i="1" dirty="0">
                <a:solidFill>
                  <a:srgbClr val="0070C0"/>
                </a:solidFill>
                <a:latin typeface="Arial" charset="0"/>
                <a:ea typeface="ＭＳ Ｐゴシック" charset="0"/>
              </a:rPr>
              <a:t>Computers</a:t>
            </a:r>
            <a:r>
              <a:rPr lang="en-US" sz="2000" b="1" dirty="0">
                <a:solidFill>
                  <a:srgbClr val="292929"/>
                </a:solidFill>
                <a:latin typeface="Arial" charset="0"/>
                <a:ea typeface="ＭＳ Ｐゴシック" charset="0"/>
              </a:rPr>
              <a:t> (a job title) working on a large calculation.</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Common until the late 1940s. Image ca. 1920, US Library of Congress.</a:t>
            </a: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Hardware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Software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endParaRPr lang="en-US" sz="2000" dirty="0">
              <a:solidFill>
                <a:srgbClr val="292929"/>
              </a:solidFill>
              <a:latin typeface="Arial" charset="0"/>
              <a:ea typeface="ＭＳ Ｐゴシック" charset="0"/>
            </a:endParaRPr>
          </a:p>
        </p:txBody>
      </p:sp>
      <p:sp>
        <p:nvSpPr>
          <p:cNvPr id="6" name="Title 5"/>
          <p:cNvSpPr>
            <a:spLocks noGrp="1"/>
          </p:cNvSpPr>
          <p:nvPr>
            <p:ph type="title"/>
          </p:nvPr>
        </p:nvSpPr>
        <p:spPr/>
        <p:txBody>
          <a:bodyPr/>
          <a:lstStyle/>
          <a:p>
            <a:r>
              <a:rPr lang="en-US" sz="3600" dirty="0" smtClean="0"/>
              <a:t>Popular historical computer architecture</a:t>
            </a:r>
            <a:endParaRPr lang="en-US" sz="3600"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23</a:t>
            </a:fld>
            <a:endParaRPr lang="en-US"/>
          </a:p>
        </p:txBody>
      </p:sp>
      <p:sp>
        <p:nvSpPr>
          <p:cNvPr id="7" name="TextBox 6"/>
          <p:cNvSpPr txBox="1"/>
          <p:nvPr/>
        </p:nvSpPr>
        <p:spPr>
          <a:xfrm>
            <a:off x="191792" y="5150302"/>
            <a:ext cx="8754320" cy="1354217"/>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   </a:t>
            </a:r>
            <a:r>
              <a:rPr lang="en-US" sz="2000" b="1" dirty="0">
                <a:solidFill>
                  <a:srgbClr val="292929"/>
                </a:solidFill>
                <a:latin typeface="Arial" charset="0"/>
                <a:ea typeface="ＭＳ Ｐゴシック" charset="0"/>
              </a:rPr>
              <a:t>A team of </a:t>
            </a:r>
            <a:r>
              <a:rPr lang="en-US" sz="2200" b="1" i="1" dirty="0">
                <a:solidFill>
                  <a:srgbClr val="0070C0"/>
                </a:solidFill>
                <a:latin typeface="Arial" charset="0"/>
                <a:ea typeface="ＭＳ Ｐゴシック" charset="0"/>
              </a:rPr>
              <a:t>Computers</a:t>
            </a:r>
            <a:r>
              <a:rPr lang="en-US" sz="2000" b="1" dirty="0">
                <a:solidFill>
                  <a:srgbClr val="292929"/>
                </a:solidFill>
                <a:latin typeface="Arial" charset="0"/>
                <a:ea typeface="ＭＳ Ｐゴシック" charset="0"/>
              </a:rPr>
              <a:t> (a job title) working on a large calculation.</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Common until the late 1940s. Image ca. 1920, US Library of Congress.</a:t>
            </a: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Hardware</a:t>
            </a:r>
            <a:r>
              <a:rPr lang="en-US" sz="2000" dirty="0">
                <a:solidFill>
                  <a:srgbClr val="292929"/>
                </a:solidFill>
                <a:latin typeface="Arial" charset="0"/>
                <a:ea typeface="ＭＳ Ｐゴシック" charset="0"/>
              </a:rPr>
              <a:t> = desktop mechanical adding </a:t>
            </a:r>
            <a:r>
              <a:rPr lang="en-US" sz="2000" dirty="0" smtClean="0">
                <a:solidFill>
                  <a:srgbClr val="292929"/>
                </a:solidFill>
                <a:latin typeface="Arial" charset="0"/>
                <a:ea typeface="ＭＳ Ｐゴシック" charset="0"/>
              </a:rPr>
              <a:t>machines, furniture, and employees</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Software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endParaRPr lang="en-US" sz="2000" dirty="0">
              <a:solidFill>
                <a:srgbClr val="292929"/>
              </a:solidFill>
              <a:latin typeface="Arial" charset="0"/>
              <a:ea typeface="ＭＳ Ｐゴシック" charset="0"/>
            </a:endParaRPr>
          </a:p>
        </p:txBody>
      </p:sp>
      <p:sp>
        <p:nvSpPr>
          <p:cNvPr id="8" name="TextBox 7"/>
          <p:cNvSpPr txBox="1"/>
          <p:nvPr/>
        </p:nvSpPr>
        <p:spPr>
          <a:xfrm>
            <a:off x="188744" y="5155442"/>
            <a:ext cx="8754320" cy="1354217"/>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   </a:t>
            </a:r>
            <a:r>
              <a:rPr lang="en-US" sz="2000" b="1" dirty="0">
                <a:solidFill>
                  <a:srgbClr val="292929"/>
                </a:solidFill>
                <a:latin typeface="Arial" charset="0"/>
                <a:ea typeface="ＭＳ Ｐゴシック" charset="0"/>
              </a:rPr>
              <a:t>A team of </a:t>
            </a:r>
            <a:r>
              <a:rPr lang="en-US" sz="2200" b="1" i="1" dirty="0">
                <a:solidFill>
                  <a:srgbClr val="0070C0"/>
                </a:solidFill>
                <a:latin typeface="Arial" charset="0"/>
                <a:ea typeface="ＭＳ Ｐゴシック" charset="0"/>
              </a:rPr>
              <a:t>Computers</a:t>
            </a:r>
            <a:r>
              <a:rPr lang="en-US" sz="2000" b="1" dirty="0">
                <a:solidFill>
                  <a:srgbClr val="292929"/>
                </a:solidFill>
                <a:latin typeface="Arial" charset="0"/>
                <a:ea typeface="ＭＳ Ｐゴシック" charset="0"/>
              </a:rPr>
              <a:t> (a job title) working on a large calculation.</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Common until the late 1940s. Image ca. 1920, US Library of Congress.</a:t>
            </a: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Hardware</a:t>
            </a:r>
            <a:r>
              <a:rPr lang="en-US" sz="2000" dirty="0">
                <a:solidFill>
                  <a:srgbClr val="292929"/>
                </a:solidFill>
                <a:latin typeface="Arial" charset="0"/>
                <a:ea typeface="ＭＳ Ｐゴシック" charset="0"/>
              </a:rPr>
              <a:t> = desktop mechanical adding </a:t>
            </a:r>
            <a:r>
              <a:rPr lang="en-US" sz="2000" dirty="0" smtClean="0">
                <a:solidFill>
                  <a:srgbClr val="292929"/>
                </a:solidFill>
                <a:latin typeface="Arial" charset="0"/>
                <a:ea typeface="ＭＳ Ｐゴシック" charset="0"/>
              </a:rPr>
              <a:t>machines, furniture, and employees</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Software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r>
              <a:rPr lang="en-US" sz="2000" dirty="0">
                <a:solidFill>
                  <a:srgbClr val="292929"/>
                </a:solidFill>
                <a:latin typeface="Arial" charset="0"/>
                <a:ea typeface="ＭＳ Ｐゴシック" charset="0"/>
              </a:rPr>
              <a:t>the work </a:t>
            </a:r>
            <a:r>
              <a:rPr lang="en-US" sz="2000" dirty="0" smtClean="0">
                <a:solidFill>
                  <a:srgbClr val="292929"/>
                </a:solidFill>
                <a:latin typeface="Arial" charset="0"/>
                <a:ea typeface="ＭＳ Ｐゴシック" charset="0"/>
              </a:rPr>
              <a:t>procedure:  </a:t>
            </a:r>
            <a:r>
              <a:rPr lang="en-US" sz="2000" dirty="0">
                <a:solidFill>
                  <a:srgbClr val="292929"/>
                </a:solidFill>
                <a:latin typeface="Arial" charset="0"/>
                <a:ea typeface="ＭＳ Ｐゴシック" charset="0"/>
              </a:rPr>
              <a:t>the program is stored in human memory</a:t>
            </a:r>
          </a:p>
        </p:txBody>
      </p:sp>
    </p:spTree>
    <p:extLst>
      <p:ext uri="{BB962C8B-B14F-4D97-AF65-F5344CB8AC3E}">
        <p14:creationId xmlns:p14="http://schemas.microsoft.com/office/powerpoint/2010/main" val="361528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0"/>
                                        <p:tgtEl>
                                          <p:spTgt spid="7"/>
                                        </p:tgtEl>
                                      </p:cBhvr>
                                    </p:animEffect>
                                  </p:childTnLst>
                                </p:cTn>
                              </p:par>
                              <p:par>
                                <p:cTn id="13" presetID="22" presetClass="exit" presetSubtype="8" fill="hold" grpId="1" nodeType="withEffect">
                                  <p:stCondLst>
                                    <p:cond delay="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1"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3000"/>
                                        <p:tgtEl>
                                          <p:spTgt spid="8"/>
                                        </p:tgtEl>
                                      </p:cBhvr>
                                    </p:animEffect>
                                  </p:childTnLst>
                                </p:cTn>
                              </p:par>
                              <p:par>
                                <p:cTn id="21" presetID="22" presetClass="exit" presetSubtype="8" fill="hold" grpId="2" nodeType="withEffect">
                                  <p:stCondLst>
                                    <p:cond delay="0"/>
                                  </p:stCondLst>
                                  <p:childTnLst>
                                    <p:animEffect transition="out" filter="wipe(left)">
                                      <p:cBhvr>
                                        <p:cTn id="22" dur="3000"/>
                                        <p:tgtEl>
                                          <p:spTgt spid="7"/>
                                        </p:tgtEl>
                                      </p:cBhvr>
                                    </p:animEffect>
                                    <p:set>
                                      <p:cBhvr>
                                        <p:cTn id="23"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1"/>
      <p:bldP spid="7" grpId="2"/>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Marchant</a:t>
            </a:r>
            <a:r>
              <a:rPr lang="en-US" dirty="0" smtClean="0"/>
              <a:t> calculator</a:t>
            </a: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24</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035" t="20230" r="6552" b="5143"/>
          <a:stretch/>
        </p:blipFill>
        <p:spPr>
          <a:xfrm>
            <a:off x="804041" y="1186198"/>
            <a:ext cx="7535918" cy="5117888"/>
          </a:xfrm>
          <a:prstGeom prst="rect">
            <a:avLst/>
          </a:prstGeom>
        </p:spPr>
      </p:pic>
    </p:spTree>
    <p:extLst>
      <p:ext uri="{BB962C8B-B14F-4D97-AF65-F5344CB8AC3E}">
        <p14:creationId xmlns:p14="http://schemas.microsoft.com/office/powerpoint/2010/main" val="21098204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mt="10000"/>
          </a:blip>
          <a:srcRect l="5320" t="14910" r="6692" b="11658"/>
          <a:stretch/>
        </p:blipFill>
        <p:spPr>
          <a:xfrm>
            <a:off x="2438400" y="1518357"/>
            <a:ext cx="6704680" cy="4196643"/>
          </a:xfrm>
          <a:prstGeom prst="rect">
            <a:avLst/>
          </a:prstGeom>
        </p:spPr>
      </p:pic>
      <p:sp>
        <p:nvSpPr>
          <p:cNvPr id="2" name="Title 1"/>
          <p:cNvSpPr>
            <a:spLocks noGrp="1"/>
          </p:cNvSpPr>
          <p:nvPr>
            <p:ph type="title"/>
          </p:nvPr>
        </p:nvSpPr>
        <p:spPr/>
        <p:txBody>
          <a:bodyPr/>
          <a:lstStyle/>
          <a:p>
            <a:r>
              <a:rPr lang="en-US" dirty="0" smtClean="0"/>
              <a:t>Limitations of computing mechanically</a:t>
            </a:r>
            <a:endParaRPr lang="en-US" dirty="0"/>
          </a:p>
        </p:txBody>
      </p:sp>
      <p:sp>
        <p:nvSpPr>
          <p:cNvPr id="5" name="Content Placeholder 4"/>
          <p:cNvSpPr>
            <a:spLocks noGrp="1"/>
          </p:cNvSpPr>
          <p:nvPr>
            <p:ph idx="1"/>
          </p:nvPr>
        </p:nvSpPr>
        <p:spPr>
          <a:xfrm>
            <a:off x="486830" y="1076590"/>
            <a:ext cx="8382850" cy="4924814"/>
          </a:xfrm>
        </p:spPr>
        <p:txBody>
          <a:bodyPr/>
          <a:lstStyle/>
          <a:p>
            <a:r>
              <a:rPr lang="en-US" dirty="0" smtClean="0"/>
              <a:t>Disadvantages of</a:t>
            </a:r>
            <a:br>
              <a:rPr lang="en-US" dirty="0" smtClean="0"/>
            </a:br>
            <a:r>
              <a:rPr lang="en-US" dirty="0" smtClean="0">
                <a:solidFill>
                  <a:srgbClr val="0070C0"/>
                </a:solidFill>
              </a:rPr>
              <a:t>computation via moving mechanical parts</a:t>
            </a:r>
            <a:endParaRPr lang="en-US" dirty="0" smtClean="0"/>
          </a:p>
          <a:p>
            <a:pPr lvl="1"/>
            <a:r>
              <a:rPr lang="en-US" dirty="0"/>
              <a:t>V</a:t>
            </a:r>
            <a:r>
              <a:rPr lang="en-US" dirty="0" smtClean="0"/>
              <a:t>olume and mass of parts (big &amp; heavy computer)</a:t>
            </a:r>
          </a:p>
          <a:p>
            <a:pPr lvl="1"/>
            <a:r>
              <a:rPr lang="en-US" dirty="0"/>
              <a:t>C</a:t>
            </a:r>
            <a:r>
              <a:rPr lang="en-US" dirty="0" smtClean="0"/>
              <a:t>ost to manufacture parts	     ($$$ computer)</a:t>
            </a:r>
          </a:p>
          <a:p>
            <a:pPr lvl="1"/>
            <a:r>
              <a:rPr lang="en-US" dirty="0" smtClean="0"/>
              <a:t>Moving parts wear		(degrading functionality)</a:t>
            </a:r>
          </a:p>
          <a:p>
            <a:pPr lvl="1"/>
            <a:r>
              <a:rPr lang="en-US" dirty="0" smtClean="0"/>
              <a:t>Moving parts is energy-intensive	         (hot, $)</a:t>
            </a:r>
            <a:endParaRPr lang="en-US" dirty="0"/>
          </a:p>
          <a:p>
            <a:pPr lvl="1"/>
            <a:r>
              <a:rPr lang="en-US" dirty="0"/>
              <a:t>F</a:t>
            </a:r>
            <a:r>
              <a:rPr lang="en-US" dirty="0" smtClean="0"/>
              <a:t>easible part speeds are subsonic (slow computer)</a:t>
            </a:r>
            <a:br>
              <a:rPr lang="en-US" dirty="0" smtClean="0"/>
            </a:br>
            <a:endParaRPr lang="en-US" dirty="0" smtClean="0"/>
          </a:p>
          <a:p>
            <a:r>
              <a:rPr lang="en-US" dirty="0" smtClean="0"/>
              <a:t>Need a much better “moving part”</a:t>
            </a:r>
          </a:p>
          <a:p>
            <a:pPr lvl="1"/>
            <a:endParaRPr lang="en-US" dirty="0"/>
          </a:p>
        </p:txBody>
      </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57EC3C6A-BBE0-B94A-B791-E44AA6B2DA5B}" type="slidenum">
              <a:rPr lang="en-US" smtClean="0"/>
              <a:pPr/>
              <a:t>25</a:t>
            </a:fld>
            <a:endParaRPr lang="en-US"/>
          </a:p>
        </p:txBody>
      </p:sp>
    </p:spTree>
    <p:extLst>
      <p:ext uri="{BB962C8B-B14F-4D97-AF65-F5344CB8AC3E}">
        <p14:creationId xmlns:p14="http://schemas.microsoft.com/office/powerpoint/2010/main" val="384670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58480" y="0"/>
            <a:ext cx="5585520" cy="6858000"/>
          </a:xfrm>
          <a:prstGeom prst="rect">
            <a:avLst/>
          </a:prstGeom>
        </p:spPr>
      </p:pic>
      <p:sp>
        <p:nvSpPr>
          <p:cNvPr id="6" name="Rectangle 5"/>
          <p:cNvSpPr/>
          <p:nvPr/>
        </p:nvSpPr>
        <p:spPr>
          <a:xfrm>
            <a:off x="0" y="97517"/>
            <a:ext cx="3558480" cy="6370975"/>
          </a:xfrm>
          <a:prstGeom prst="rect">
            <a:avLst/>
          </a:prstGeom>
        </p:spPr>
        <p:txBody>
          <a:bodyPr wrap="square">
            <a:spAutoFit/>
          </a:bodyPr>
          <a:lstStyle/>
          <a:p>
            <a:pPr defTabSz="914400" eaLnBrk="0" fontAlgn="base" hangingPunct="0">
              <a:spcBef>
                <a:spcPct val="0"/>
              </a:spcBef>
              <a:spcAft>
                <a:spcPct val="0"/>
              </a:spcAft>
            </a:pPr>
            <a:r>
              <a:rPr lang="en-US" sz="2400" dirty="0">
                <a:solidFill>
                  <a:srgbClr val="292929"/>
                </a:solidFill>
                <a:latin typeface="Arial" charset="0"/>
                <a:ea typeface="ＭＳ Ｐゴシック" charset="0"/>
              </a:rPr>
              <a:t>Use electrons as </a:t>
            </a:r>
            <a:r>
              <a:rPr lang="en-US" sz="2400" dirty="0" smtClean="0">
                <a:solidFill>
                  <a:srgbClr val="292929"/>
                </a:solidFill>
                <a:latin typeface="Arial" charset="0"/>
                <a:ea typeface="ＭＳ Ｐゴシック" charset="0"/>
              </a:rPr>
              <a:t>the </a:t>
            </a:r>
            <a:r>
              <a:rPr lang="en-US" sz="2400" dirty="0">
                <a:solidFill>
                  <a:srgbClr val="292929"/>
                </a:solidFill>
                <a:latin typeface="Arial" charset="0"/>
                <a:ea typeface="ＭＳ Ｐゴシック" charset="0"/>
              </a:rPr>
              <a:t>moving part.</a:t>
            </a:r>
          </a:p>
          <a:p>
            <a:pPr defTabSz="914400" eaLnBrk="0" fontAlgn="base" hangingPunct="0">
              <a:spcBef>
                <a:spcPct val="0"/>
              </a:spcBef>
              <a:spcAft>
                <a:spcPct val="0"/>
              </a:spcAft>
            </a:pPr>
            <a:endParaRPr lang="en-US" sz="24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400" dirty="0">
                <a:solidFill>
                  <a:srgbClr val="292929"/>
                </a:solidFill>
                <a:latin typeface="Arial" charset="0"/>
                <a:ea typeface="ＭＳ Ｐゴシック" charset="0"/>
              </a:rPr>
              <a:t>Electron’s c</a:t>
            </a:r>
            <a:r>
              <a:rPr lang="en-US" sz="2400" b="1" dirty="0">
                <a:solidFill>
                  <a:srgbClr val="292929"/>
                </a:solidFill>
                <a:latin typeface="Arial" charset="0"/>
                <a:ea typeface="ＭＳ Ｐゴシック" charset="0"/>
              </a:rPr>
              <a:t>harge</a:t>
            </a:r>
            <a:r>
              <a:rPr lang="en-US" sz="2400" dirty="0">
                <a:solidFill>
                  <a:srgbClr val="292929"/>
                </a:solidFill>
                <a:latin typeface="Arial" charset="0"/>
                <a:ea typeface="ＭＳ Ｐゴシック" charset="0"/>
              </a:rPr>
              <a:t> lets us </a:t>
            </a:r>
            <a:r>
              <a:rPr lang="en-US" sz="2400" b="1" dirty="0">
                <a:solidFill>
                  <a:srgbClr val="292929"/>
                </a:solidFill>
                <a:latin typeface="Arial" charset="0"/>
                <a:ea typeface="ＭＳ Ｐゴシック" charset="0"/>
              </a:rPr>
              <a:t>manipulate</a:t>
            </a:r>
            <a:r>
              <a:rPr lang="en-US" sz="2400" dirty="0">
                <a:solidFill>
                  <a:srgbClr val="292929"/>
                </a:solidFill>
                <a:latin typeface="Arial" charset="0"/>
                <a:ea typeface="ＭＳ Ｐゴシック" charset="0"/>
              </a:rPr>
              <a:t> them </a:t>
            </a:r>
            <a:r>
              <a:rPr lang="en-US" sz="2400" dirty="0" smtClean="0">
                <a:solidFill>
                  <a:srgbClr val="292929"/>
                </a:solidFill>
                <a:latin typeface="Arial" charset="0"/>
                <a:ea typeface="ＭＳ Ｐゴシック" charset="0"/>
              </a:rPr>
              <a:t>easily with electric fields.</a:t>
            </a:r>
          </a:p>
          <a:p>
            <a:pPr defTabSz="914400" eaLnBrk="0" fontAlgn="base" hangingPunct="0">
              <a:spcBef>
                <a:spcPct val="0"/>
              </a:spcBef>
              <a:spcAft>
                <a:spcPct val="0"/>
              </a:spcAft>
            </a:pPr>
            <a:r>
              <a:rPr lang="en-US" sz="2400" dirty="0">
                <a:solidFill>
                  <a:srgbClr val="292929"/>
                </a:solidFill>
                <a:latin typeface="Arial" charset="0"/>
                <a:ea typeface="ＭＳ Ｐゴシック" charset="0"/>
              </a:rPr>
              <a:t/>
            </a:r>
            <a:br>
              <a:rPr lang="en-US" sz="2400" dirty="0">
                <a:solidFill>
                  <a:srgbClr val="292929"/>
                </a:solidFill>
                <a:latin typeface="Arial" charset="0"/>
                <a:ea typeface="ＭＳ Ｐゴシック" charset="0"/>
              </a:rPr>
            </a:br>
            <a:r>
              <a:rPr lang="en-US" sz="2400" dirty="0" smtClean="0">
                <a:solidFill>
                  <a:srgbClr val="292929"/>
                </a:solidFill>
                <a:latin typeface="Arial" charset="0"/>
                <a:ea typeface="ＭＳ Ｐゴシック" charset="0"/>
              </a:rPr>
              <a:t>Miniscule </a:t>
            </a:r>
            <a:r>
              <a:rPr lang="en-US" sz="2400" b="1" dirty="0">
                <a:solidFill>
                  <a:srgbClr val="292929"/>
                </a:solidFill>
                <a:latin typeface="Arial" charset="0"/>
                <a:ea typeface="ＭＳ Ｐゴシック" charset="0"/>
              </a:rPr>
              <a:t>volume</a:t>
            </a:r>
            <a:r>
              <a:rPr lang="en-US" sz="2400" dirty="0">
                <a:solidFill>
                  <a:srgbClr val="292929"/>
                </a:solidFill>
                <a:latin typeface="Arial" charset="0"/>
                <a:ea typeface="ＭＳ Ｐゴシック" charset="0"/>
              </a:rPr>
              <a:t> and </a:t>
            </a:r>
            <a:r>
              <a:rPr lang="en-US" sz="2400" b="1" dirty="0">
                <a:solidFill>
                  <a:srgbClr val="292929"/>
                </a:solidFill>
                <a:latin typeface="Arial" charset="0"/>
                <a:ea typeface="ＭＳ Ｐゴシック" charset="0"/>
              </a:rPr>
              <a:t>mass </a:t>
            </a:r>
            <a:r>
              <a:rPr lang="en-US" sz="2400" dirty="0">
                <a:solidFill>
                  <a:srgbClr val="292929"/>
                </a:solidFill>
                <a:latin typeface="Arial" charset="0"/>
                <a:ea typeface="ＭＳ Ｐゴシック" charset="0"/>
              </a:rPr>
              <a:t>means a tiny amount of </a:t>
            </a:r>
            <a:r>
              <a:rPr lang="en-US" sz="2400" b="1" dirty="0">
                <a:solidFill>
                  <a:srgbClr val="292929"/>
                </a:solidFill>
                <a:latin typeface="Arial" charset="0"/>
                <a:ea typeface="ＭＳ Ｐゴシック" charset="0"/>
              </a:rPr>
              <a:t>energy</a:t>
            </a:r>
            <a:r>
              <a:rPr lang="en-US" sz="2400" dirty="0">
                <a:solidFill>
                  <a:srgbClr val="292929"/>
                </a:solidFill>
                <a:latin typeface="Arial" charset="0"/>
                <a:ea typeface="ＭＳ Ｐゴシック" charset="0"/>
              </a:rPr>
              <a:t> sends them through wires and transistors at </a:t>
            </a:r>
            <a:r>
              <a:rPr lang="en-US" sz="2400" b="1" dirty="0">
                <a:solidFill>
                  <a:srgbClr val="292929"/>
                </a:solidFill>
                <a:latin typeface="Arial" charset="0"/>
                <a:ea typeface="ＭＳ Ｐゴシック" charset="0"/>
              </a:rPr>
              <a:t>circa 1/2 the speed of light</a:t>
            </a:r>
            <a:r>
              <a:rPr lang="en-US" sz="2400" dirty="0">
                <a:solidFill>
                  <a:srgbClr val="292929"/>
                </a:solidFill>
                <a:latin typeface="Arial" charset="0"/>
                <a:ea typeface="ＭＳ Ｐゴシック" charset="0"/>
              </a:rPr>
              <a:t>.</a:t>
            </a:r>
            <a:br>
              <a:rPr lang="en-US" sz="2400" dirty="0">
                <a:solidFill>
                  <a:srgbClr val="292929"/>
                </a:solidFill>
                <a:latin typeface="Arial" charset="0"/>
                <a:ea typeface="ＭＳ Ｐゴシック" charset="0"/>
              </a:rPr>
            </a:br>
            <a:endParaRPr lang="en-US" sz="24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400" dirty="0" smtClean="0">
                <a:solidFill>
                  <a:srgbClr val="292929"/>
                </a:solidFill>
                <a:latin typeface="Arial" charset="0"/>
                <a:ea typeface="ＭＳ Ｐゴシック" charset="0"/>
              </a:rPr>
              <a:t>Electronic computers are small, light, fast, and inexpensive. </a:t>
            </a:r>
            <a:endParaRPr lang="en-US" sz="2400" dirty="0">
              <a:solidFill>
                <a:srgbClr val="292929"/>
              </a:solidFill>
              <a:latin typeface="Arial" charset="0"/>
              <a:ea typeface="ＭＳ Ｐゴシック" charset="0"/>
            </a:endParaRPr>
          </a:p>
        </p:txBody>
      </p:sp>
      <p:sp>
        <p:nvSpPr>
          <p:cNvPr id="7" name="TextBox 6"/>
          <p:cNvSpPr txBox="1"/>
          <p:nvPr/>
        </p:nvSpPr>
        <p:spPr>
          <a:xfrm rot="16200000">
            <a:off x="7255884" y="2748527"/>
            <a:ext cx="3468167" cy="369332"/>
          </a:xfrm>
          <a:prstGeom prst="rect">
            <a:avLst/>
          </a:prstGeom>
          <a:noFill/>
        </p:spPr>
        <p:txBody>
          <a:bodyPr wrap="none" rtlCol="0">
            <a:spAutoFit/>
          </a:bodyPr>
          <a:lstStyle/>
          <a:p>
            <a:pPr defTabSz="914400" eaLnBrk="0" fontAlgn="base" hangingPunct="0">
              <a:spcBef>
                <a:spcPct val="0"/>
              </a:spcBef>
              <a:spcAft>
                <a:spcPct val="0"/>
              </a:spcAft>
            </a:pPr>
            <a:r>
              <a:rPr lang="en-US" dirty="0">
                <a:solidFill>
                  <a:srgbClr val="FFFFFF"/>
                </a:solidFill>
                <a:latin typeface="Arial" charset="0"/>
                <a:ea typeface="ＭＳ Ｐゴシック" charset="0"/>
              </a:rPr>
              <a:t>Image courtesy Library of Congress</a:t>
            </a:r>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26</a:t>
            </a:fld>
            <a:endParaRPr lang="en-US"/>
          </a:p>
        </p:txBody>
      </p:sp>
      <p:sp>
        <p:nvSpPr>
          <p:cNvPr id="8" name="TextBox 7"/>
          <p:cNvSpPr txBox="1"/>
          <p:nvPr/>
        </p:nvSpPr>
        <p:spPr>
          <a:xfrm>
            <a:off x="3840151" y="57090"/>
            <a:ext cx="4846649" cy="400110"/>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FFFFFF"/>
                </a:solidFill>
                <a:latin typeface="Arial" charset="0"/>
                <a:ea typeface="ＭＳ Ｐゴシック" charset="0"/>
              </a:rPr>
              <a:t>Lightning is a burst of electrons in motion</a:t>
            </a:r>
          </a:p>
        </p:txBody>
      </p:sp>
    </p:spTree>
    <p:extLst>
      <p:ext uri="{BB962C8B-B14F-4D97-AF65-F5344CB8AC3E}">
        <p14:creationId xmlns:p14="http://schemas.microsoft.com/office/powerpoint/2010/main" val="2525404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457200" y="1150996"/>
            <a:ext cx="3874512" cy="4691063"/>
          </a:xfrm>
        </p:spPr>
        <p:txBody>
          <a:bodyPr>
            <a:normAutofit/>
          </a:bodyPr>
          <a:lstStyle/>
          <a:p>
            <a:r>
              <a:rPr lang="en-US" sz="2400" dirty="0"/>
              <a:t>When the two electrical </a:t>
            </a:r>
            <a:r>
              <a:rPr lang="en-US" sz="2400" b="1" dirty="0"/>
              <a:t>charges</a:t>
            </a:r>
            <a:r>
              <a:rPr lang="en-US" sz="2400" dirty="0"/>
              <a:t> </a:t>
            </a:r>
            <a:r>
              <a:rPr lang="en-US" sz="2400" dirty="0" smtClean="0"/>
              <a:t>of </a:t>
            </a:r>
            <a:r>
              <a:rPr lang="en-US" sz="2400" dirty="0"/>
              <a:t>the </a:t>
            </a:r>
            <a:r>
              <a:rPr lang="en-US" sz="2400" dirty="0" smtClean="0"/>
              <a:t>electron and the proton were first </a:t>
            </a:r>
            <a:r>
              <a:rPr lang="en-US" sz="2400" dirty="0"/>
              <a:t>recognized, some </a:t>
            </a:r>
            <a:r>
              <a:rPr lang="en-US" sz="2400" dirty="0" smtClean="0"/>
              <a:t>called the charges </a:t>
            </a:r>
            <a:r>
              <a:rPr lang="en-US" sz="2800" i="1" dirty="0" smtClean="0"/>
              <a:t>Black </a:t>
            </a:r>
            <a:r>
              <a:rPr lang="en-US" sz="2800" i="1" dirty="0"/>
              <a:t>and </a:t>
            </a:r>
            <a:r>
              <a:rPr lang="en-US" sz="2800" i="1" dirty="0" smtClean="0"/>
              <a:t>Gold</a:t>
            </a:r>
            <a:r>
              <a:rPr lang="en-US" sz="2400" dirty="0" smtClean="0"/>
              <a:t>. </a:t>
            </a:r>
          </a:p>
          <a:p>
            <a:endParaRPr lang="en-US" sz="2400" dirty="0"/>
          </a:p>
          <a:p>
            <a:r>
              <a:rPr lang="en-US" sz="2400" dirty="0"/>
              <a:t>I</a:t>
            </a:r>
            <a:r>
              <a:rPr lang="en-US" sz="2400" dirty="0" smtClean="0"/>
              <a:t>n 1747</a:t>
            </a:r>
          </a:p>
          <a:p>
            <a:r>
              <a:rPr lang="en-US" sz="2400" dirty="0" smtClean="0"/>
              <a:t>Benjamin Franklin chose the terms we use today:    </a:t>
            </a:r>
            <a:r>
              <a:rPr lang="en-US" sz="3200" dirty="0" smtClean="0"/>
              <a:t>positive and negative</a:t>
            </a:r>
            <a:endParaRPr lang="en-US" sz="2400" dirty="0" smtClean="0"/>
          </a:p>
          <a:p>
            <a:endParaRPr lang="en-US" sz="2400" dirty="0"/>
          </a:p>
        </p:txBody>
      </p:sp>
      <p:pic>
        <p:nvPicPr>
          <p:cNvPr id="6" name="Picture 5" descr="Benjamin Franklin portrait LoC.jpg"/>
          <p:cNvPicPr>
            <a:picLocks noChangeAspect="1"/>
          </p:cNvPicPr>
          <p:nvPr/>
        </p:nvPicPr>
        <p:blipFill rotWithShape="1">
          <a:blip r:embed="rId2">
            <a:extLst>
              <a:ext uri="{28A0092B-C50C-407E-A947-70E740481C1C}">
                <a14:useLocalDpi xmlns:a14="http://schemas.microsoft.com/office/drawing/2010/main" val="0"/>
              </a:ext>
            </a:extLst>
          </a:blip>
          <a:srcRect l="13942" t="11161" r="11843" b="13759"/>
          <a:stretch/>
        </p:blipFill>
        <p:spPr>
          <a:xfrm>
            <a:off x="5038441" y="1061098"/>
            <a:ext cx="4105559" cy="5148936"/>
          </a:xfrm>
          <a:prstGeom prst="rect">
            <a:avLst/>
          </a:prstGeom>
        </p:spPr>
      </p:pic>
      <p:sp>
        <p:nvSpPr>
          <p:cNvPr id="2" name="TextBox 1"/>
          <p:cNvSpPr txBox="1"/>
          <p:nvPr/>
        </p:nvSpPr>
        <p:spPr>
          <a:xfrm>
            <a:off x="5652968" y="6167579"/>
            <a:ext cx="3262432" cy="369332"/>
          </a:xfrm>
          <a:prstGeom prst="rect">
            <a:avLst/>
          </a:prstGeom>
          <a:noFill/>
        </p:spPr>
        <p:txBody>
          <a:bodyPr wrap="none" rtlCol="0">
            <a:spAutoFit/>
          </a:bodyPr>
          <a:lstStyle/>
          <a:p>
            <a:pPr defTabSz="914400" eaLnBrk="0" fontAlgn="base" hangingPunct="0">
              <a:spcBef>
                <a:spcPct val="0"/>
              </a:spcBef>
              <a:spcAft>
                <a:spcPct val="0"/>
              </a:spcAft>
            </a:pPr>
            <a:r>
              <a:rPr lang="en-US" dirty="0">
                <a:solidFill>
                  <a:srgbClr val="292929"/>
                </a:solidFill>
                <a:latin typeface="Arial" charset="0"/>
                <a:ea typeface="ＭＳ Ｐゴシック" charset="0"/>
              </a:rPr>
              <a:t>Portrait from Library of Congress</a:t>
            </a:r>
          </a:p>
        </p:txBody>
      </p:sp>
      <p:sp>
        <p:nvSpPr>
          <p:cNvPr id="3" name="Date Placeholder 2"/>
          <p:cNvSpPr>
            <a:spLocks noGrp="1"/>
          </p:cNvSpPr>
          <p:nvPr>
            <p:ph type="dt" sz="half" idx="10"/>
          </p:nvPr>
        </p:nvSpPr>
        <p:spPr/>
        <p:txBody>
          <a:bodyPr/>
          <a:lstStyle/>
          <a:p>
            <a:r>
              <a:rPr lang="en-US" smtClean="0"/>
              <a:t>© 2017 by George B. Adams III</a:t>
            </a:r>
            <a:endParaRPr lang="en-US"/>
          </a:p>
        </p:txBody>
      </p:sp>
      <p:sp>
        <p:nvSpPr>
          <p:cNvPr id="4" name="Slide Number Placeholder 3"/>
          <p:cNvSpPr>
            <a:spLocks noGrp="1"/>
          </p:cNvSpPr>
          <p:nvPr>
            <p:ph type="sldNum" sz="quarter" idx="12"/>
          </p:nvPr>
        </p:nvSpPr>
        <p:spPr/>
        <p:txBody>
          <a:bodyPr/>
          <a:lstStyle/>
          <a:p>
            <a:fld id="{C7FE9F4B-0DFF-E349-9FC8-2EF87F8443D2}" type="slidenum">
              <a:rPr lang="en-US" smtClean="0"/>
              <a:pPr/>
              <a:t>27</a:t>
            </a:fld>
            <a:endParaRPr lang="en-US"/>
          </a:p>
        </p:txBody>
      </p:sp>
      <p:sp>
        <p:nvSpPr>
          <p:cNvPr id="11" name="Title 1"/>
          <p:cNvSpPr txBox="1">
            <a:spLocks/>
          </p:cNvSpPr>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a:lstStyle>
          <a:p>
            <a:pPr defTabSz="914400"/>
            <a:r>
              <a:rPr lang="en-US" sz="4000" b="0" dirty="0" smtClean="0">
                <a:solidFill>
                  <a:srgbClr val="292929"/>
                </a:solidFill>
                <a:latin typeface="Calibri"/>
              </a:rPr>
              <a:t>Benjamin Franklin and the electron</a:t>
            </a:r>
            <a:endParaRPr lang="en-US" sz="4000" b="0" dirty="0">
              <a:solidFill>
                <a:srgbClr val="292929"/>
              </a:solidFill>
              <a:latin typeface="Calibri"/>
            </a:endParaRPr>
          </a:p>
        </p:txBody>
      </p:sp>
    </p:spTree>
    <p:extLst>
      <p:ext uri="{BB962C8B-B14F-4D97-AF65-F5344CB8AC3E}">
        <p14:creationId xmlns:p14="http://schemas.microsoft.com/office/powerpoint/2010/main" val="4046753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Very early electronic computer</a:t>
            </a:r>
            <a:endParaRPr lang="en-US" dirty="0"/>
          </a:p>
        </p:txBody>
      </p:sp>
      <p:sp>
        <p:nvSpPr>
          <p:cNvPr id="3" name="Content Placeholder 2"/>
          <p:cNvSpPr>
            <a:spLocks noGrp="1"/>
          </p:cNvSpPr>
          <p:nvPr>
            <p:ph sz="half" idx="2"/>
          </p:nvPr>
        </p:nvSpPr>
        <p:spPr>
          <a:xfrm>
            <a:off x="457200" y="1676400"/>
            <a:ext cx="3200400" cy="3951288"/>
          </a:xfrm>
        </p:spPr>
        <p:txBody>
          <a:bodyPr>
            <a:normAutofit/>
          </a:bodyPr>
          <a:lstStyle/>
          <a:p>
            <a:r>
              <a:rPr lang="en-US" dirty="0" smtClean="0"/>
              <a:t>Colossus – </a:t>
            </a:r>
            <a:br>
              <a:rPr lang="en-US" dirty="0" smtClean="0"/>
            </a:br>
            <a:r>
              <a:rPr lang="en-US" dirty="0" smtClean="0"/>
              <a:t>built by British cryptographers at Bletchley Park to break the Lorenz cipher</a:t>
            </a:r>
          </a:p>
          <a:p>
            <a:pPr lvl="1"/>
            <a:r>
              <a:rPr lang="en-US" dirty="0" smtClean="0"/>
              <a:t>2,500 vacuum tubes, the largest circuit of its time</a:t>
            </a:r>
          </a:p>
        </p:txBody>
      </p:sp>
      <p:pic>
        <p:nvPicPr>
          <p:cNvPr id="9" name="Content Placeholder 8" descr="Collosus backside showing tubes IMG_1161.jpg"/>
          <p:cNvPicPr>
            <a:picLocks noGrp="1" noChangeAspect="1"/>
          </p:cNvPicPr>
          <p:nvPr>
            <p:ph sz="quarter" idx="4"/>
          </p:nvPr>
        </p:nvPicPr>
        <p:blipFill>
          <a:blip r:embed="rId3">
            <a:extLst>
              <a:ext uri="{28A0092B-C50C-407E-A947-70E740481C1C}">
                <a14:useLocalDpi xmlns:a14="http://schemas.microsoft.com/office/drawing/2010/main" val="0"/>
              </a:ext>
            </a:extLst>
          </a:blip>
          <a:srcRect t="13340" b="13340"/>
          <a:stretch>
            <a:fillRect/>
          </a:stretch>
        </p:blipFill>
        <p:spPr>
          <a:xfrm>
            <a:off x="3667464" y="1219200"/>
            <a:ext cx="5476535" cy="5353926"/>
          </a:xfrm>
        </p:spPr>
      </p:pic>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28</a:t>
            </a:fld>
            <a:endParaRPr lang="en-US"/>
          </a:p>
        </p:txBody>
      </p:sp>
    </p:spTree>
    <p:extLst>
      <p:ext uri="{BB962C8B-B14F-4D97-AF65-F5344CB8AC3E}">
        <p14:creationId xmlns:p14="http://schemas.microsoft.com/office/powerpoint/2010/main" val="975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Vacuum tube computer pro and con</a:t>
            </a:r>
            <a:endParaRPr lang="en-US" dirty="0"/>
          </a:p>
        </p:txBody>
      </p:sp>
      <p:sp>
        <p:nvSpPr>
          <p:cNvPr id="10" name="Content Placeholder 9"/>
          <p:cNvSpPr>
            <a:spLocks noGrp="1"/>
          </p:cNvSpPr>
          <p:nvPr>
            <p:ph idx="1"/>
          </p:nvPr>
        </p:nvSpPr>
        <p:spPr/>
        <p:txBody>
          <a:bodyPr/>
          <a:lstStyle/>
          <a:p>
            <a:r>
              <a:rPr lang="en-US" sz="2800" dirty="0" smtClean="0"/>
              <a:t>Easy 1000-fold speed increase over mechanical with promise of much more</a:t>
            </a:r>
          </a:p>
          <a:p>
            <a:r>
              <a:rPr lang="en-US" sz="2800" dirty="0" smtClean="0"/>
              <a:t>Not much smaller than comparable mechanical</a:t>
            </a:r>
          </a:p>
          <a:p>
            <a:r>
              <a:rPr lang="en-US" sz="2800" dirty="0" smtClean="0"/>
              <a:t>Power intensive</a:t>
            </a:r>
          </a:p>
          <a:p>
            <a:r>
              <a:rPr lang="en-US" sz="2800" dirty="0" smtClean="0"/>
              <a:t>Poor reliability sharply limits circuit complexity, and thus computational </a:t>
            </a:r>
            <a:r>
              <a:rPr lang="en-US" sz="2800" dirty="0"/>
              <a:t>capability </a:t>
            </a:r>
            <a:r>
              <a:rPr lang="en-US" sz="2800" dirty="0" smtClean="0"/>
              <a:t>(Vacuum tubes burn </a:t>
            </a:r>
            <a:r>
              <a:rPr lang="en-US" sz="2800" dirty="0"/>
              <a:t>out </a:t>
            </a:r>
            <a:r>
              <a:rPr lang="en-US" sz="2800" dirty="0" smtClean="0"/>
              <a:t>like </a:t>
            </a:r>
            <a:r>
              <a:rPr lang="en-US" sz="2800" dirty="0"/>
              <a:t>incandescent light bulbs)</a:t>
            </a:r>
            <a:endParaRPr lang="en-US" sz="2800" dirty="0" smtClean="0"/>
          </a:p>
          <a:p>
            <a:r>
              <a:rPr lang="en-US" sz="2800" dirty="0" smtClean="0"/>
              <a:t>Bell Telephone seeking to replace vacuum tubes undertakes research in physics of electron behavior in </a:t>
            </a:r>
            <a:r>
              <a:rPr lang="en-US" sz="2800" dirty="0" err="1" smtClean="0"/>
              <a:t>semiconductive</a:t>
            </a:r>
            <a:r>
              <a:rPr lang="en-US" sz="2800" dirty="0" smtClean="0"/>
              <a:t> crystals</a:t>
            </a:r>
            <a:endParaRPr lang="en-US" sz="2800" dirty="0"/>
          </a:p>
        </p:txBody>
      </p:sp>
      <p:sp>
        <p:nvSpPr>
          <p:cNvPr id="7" name="Date Placeholder 6"/>
          <p:cNvSpPr>
            <a:spLocks noGrp="1"/>
          </p:cNvSpPr>
          <p:nvPr>
            <p:ph type="dt" sz="half" idx="10"/>
          </p:nvPr>
        </p:nvSpPr>
        <p:spPr/>
        <p:txBody>
          <a:bodyPr/>
          <a:lstStyle/>
          <a:p>
            <a:r>
              <a:rPr lang="en-US" smtClean="0"/>
              <a:t>© 2017 by George B. Adams III</a:t>
            </a:r>
            <a:endParaRPr lang="en-US"/>
          </a:p>
        </p:txBody>
      </p:sp>
      <p:sp>
        <p:nvSpPr>
          <p:cNvPr id="8" name="Slide Number Placeholder 7"/>
          <p:cNvSpPr>
            <a:spLocks noGrp="1"/>
          </p:cNvSpPr>
          <p:nvPr>
            <p:ph type="sldNum" sz="quarter" idx="12"/>
          </p:nvPr>
        </p:nvSpPr>
        <p:spPr/>
        <p:txBody>
          <a:bodyPr/>
          <a:lstStyle/>
          <a:p>
            <a:fld id="{44AAC6A8-8C03-6943-85EF-B4FF116F3551}" type="slidenum">
              <a:rPr lang="en-US" smtClean="0"/>
              <a:pPr/>
              <a:t>29</a:t>
            </a:fld>
            <a:endParaRPr lang="en-US"/>
          </a:p>
        </p:txBody>
      </p:sp>
    </p:spTree>
    <p:extLst>
      <p:ext uri="{BB962C8B-B14F-4D97-AF65-F5344CB8AC3E}">
        <p14:creationId xmlns:p14="http://schemas.microsoft.com/office/powerpoint/2010/main" val="16460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459715"/>
            <a:ext cx="8229600" cy="3170099"/>
          </a:xfrm>
          <a:prstGeom prst="rect">
            <a:avLst/>
          </a:prstGeom>
          <a:noFill/>
        </p:spPr>
        <p:txBody>
          <a:bodyPr wrap="square" rtlCol="0">
            <a:spAutoFit/>
          </a:bodyPr>
          <a:lstStyle/>
          <a:p>
            <a:pPr defTabSz="914400" eaLnBrk="0" fontAlgn="base" hangingPunct="0">
              <a:spcBef>
                <a:spcPct val="0"/>
              </a:spcBef>
              <a:spcAft>
                <a:spcPct val="0"/>
              </a:spcAft>
            </a:pPr>
            <a:r>
              <a:rPr lang="en-US" sz="2800" dirty="0">
                <a:solidFill>
                  <a:srgbClr val="FF0000"/>
                </a:solidFill>
                <a:latin typeface="Arial" pitchFamily="34" charset="0"/>
                <a:ea typeface="ＭＳ Ｐゴシック" charset="0"/>
                <a:cs typeface="Arial" pitchFamily="34" charset="0"/>
              </a:rPr>
              <a:t>Fire (loud buzzing alarm and flashing lights</a:t>
            </a:r>
            <a:r>
              <a:rPr lang="en-US" sz="2800" dirty="0" smtClean="0">
                <a:solidFill>
                  <a:srgbClr val="FF0000"/>
                </a:solidFill>
                <a:latin typeface="Arial" pitchFamily="34" charset="0"/>
                <a:ea typeface="ＭＳ Ｐゴシック" charset="0"/>
                <a:cs typeface="Arial" pitchFamily="34" charset="0"/>
              </a:rPr>
              <a:t>)</a:t>
            </a:r>
            <a:br>
              <a:rPr lang="en-US" sz="2800" dirty="0" smtClean="0">
                <a:solidFill>
                  <a:srgbClr val="FF0000"/>
                </a:solidFill>
                <a:latin typeface="Arial" pitchFamily="34" charset="0"/>
                <a:ea typeface="ＭＳ Ｐゴシック" charset="0"/>
                <a:cs typeface="Arial" pitchFamily="34" charset="0"/>
              </a:rPr>
            </a:br>
            <a:endParaRPr lang="en-US" sz="2800" dirty="0">
              <a:solidFill>
                <a:srgbClr val="FF0000"/>
              </a:solidFill>
              <a:latin typeface="Arial" pitchFamily="34" charset="0"/>
              <a:ea typeface="ＭＳ Ｐゴシック" charset="0"/>
              <a:cs typeface="Arial" pitchFamily="34" charset="0"/>
            </a:endParaRPr>
          </a:p>
          <a:p>
            <a:pPr marL="342900" lvl="1" indent="-342900" defTabSz="914400" eaLnBrk="0" fontAlgn="base" hangingPunct="0">
              <a:spcBef>
                <a:spcPct val="0"/>
              </a:spcBef>
              <a:spcAft>
                <a:spcPct val="0"/>
              </a:spcAft>
              <a:buFont typeface="Wingdings" charset="0"/>
              <a:buChar char="Ø"/>
            </a:pPr>
            <a:r>
              <a:rPr lang="en-US" sz="2400" dirty="0">
                <a:solidFill>
                  <a:srgbClr val="292929"/>
                </a:solidFill>
                <a:latin typeface="Arial" charset="0"/>
                <a:ea typeface="ＭＳ Ｐゴシック" charset="0"/>
              </a:rPr>
              <a:t>Evacuate </a:t>
            </a:r>
            <a:r>
              <a:rPr lang="en-US" sz="2400" dirty="0" smtClean="0">
                <a:solidFill>
                  <a:srgbClr val="292929"/>
                </a:solidFill>
                <a:latin typeface="Arial" charset="0"/>
                <a:ea typeface="ＭＳ Ｐゴシック" charset="0"/>
              </a:rPr>
              <a:t>to the outdoors</a:t>
            </a:r>
            <a:br>
              <a:rPr lang="en-US" sz="2400" dirty="0" smtClean="0">
                <a:solidFill>
                  <a:srgbClr val="292929"/>
                </a:solidFill>
                <a:latin typeface="Arial" charset="0"/>
                <a:ea typeface="ＭＳ Ｐゴシック" charset="0"/>
              </a:rPr>
            </a:br>
            <a:endParaRPr lang="en-US" sz="2400" dirty="0" smtClean="0">
              <a:solidFill>
                <a:srgbClr val="292929"/>
              </a:solidFill>
              <a:latin typeface="Arial" charset="0"/>
              <a:ea typeface="ＭＳ Ｐゴシック" charset="0"/>
            </a:endParaRPr>
          </a:p>
          <a:p>
            <a:pPr marL="342900" lvl="1" indent="-342900" defTabSz="914400" eaLnBrk="0" fontAlgn="base" hangingPunct="0">
              <a:spcBef>
                <a:spcPct val="0"/>
              </a:spcBef>
              <a:spcAft>
                <a:spcPct val="0"/>
              </a:spcAft>
              <a:buFont typeface="Wingdings" charset="0"/>
              <a:buChar char="Ø"/>
            </a:pPr>
            <a:r>
              <a:rPr lang="en-US" sz="2400" dirty="0" smtClean="0">
                <a:solidFill>
                  <a:srgbClr val="292929"/>
                </a:solidFill>
                <a:latin typeface="Arial" charset="0"/>
                <a:ea typeface="ＭＳ Ｐゴシック" charset="0"/>
              </a:rPr>
              <a:t>Use </a:t>
            </a:r>
            <a:r>
              <a:rPr lang="en-US" sz="2400" dirty="0">
                <a:solidFill>
                  <a:srgbClr val="292929"/>
                </a:solidFill>
                <a:latin typeface="Arial" charset="0"/>
                <a:ea typeface="ＭＳ Ｐゴシック" charset="0"/>
              </a:rPr>
              <a:t>back </a:t>
            </a:r>
            <a:r>
              <a:rPr lang="en-US" sz="2400" dirty="0" smtClean="0">
                <a:solidFill>
                  <a:srgbClr val="292929"/>
                </a:solidFill>
                <a:latin typeface="Arial" charset="0"/>
                <a:ea typeface="ＭＳ Ｐゴシック" charset="0"/>
              </a:rPr>
              <a:t>doors or </a:t>
            </a:r>
            <a:r>
              <a:rPr lang="en-US" sz="2400" dirty="0">
                <a:solidFill>
                  <a:srgbClr val="292929"/>
                </a:solidFill>
                <a:latin typeface="Arial" charset="0"/>
                <a:ea typeface="ＭＳ Ｐゴシック" charset="0"/>
              </a:rPr>
              <a:t>side </a:t>
            </a:r>
            <a:r>
              <a:rPr lang="en-US" sz="2400" dirty="0" smtClean="0">
                <a:solidFill>
                  <a:srgbClr val="292929"/>
                </a:solidFill>
                <a:latin typeface="Arial" charset="0"/>
                <a:ea typeface="ＭＳ Ｐゴシック" charset="0"/>
              </a:rPr>
              <a:t>door</a:t>
            </a:r>
            <a:br>
              <a:rPr lang="en-US" sz="2400" dirty="0" smtClean="0">
                <a:solidFill>
                  <a:srgbClr val="292929"/>
                </a:solidFill>
                <a:latin typeface="Arial" charset="0"/>
                <a:ea typeface="ＭＳ Ｐゴシック" charset="0"/>
              </a:rPr>
            </a:br>
            <a:endParaRPr lang="en-US" sz="2400" dirty="0">
              <a:solidFill>
                <a:srgbClr val="292929"/>
              </a:solidFill>
              <a:latin typeface="Arial" charset="0"/>
              <a:ea typeface="ＭＳ Ｐゴシック" charset="0"/>
            </a:endParaRPr>
          </a:p>
          <a:p>
            <a:pPr marL="342900" lvl="1" indent="-342900" defTabSz="914400" eaLnBrk="0" fontAlgn="base" hangingPunct="0">
              <a:spcBef>
                <a:spcPct val="0"/>
              </a:spcBef>
              <a:spcAft>
                <a:spcPct val="0"/>
              </a:spcAft>
              <a:buFont typeface="Wingdings" charset="0"/>
              <a:buChar char="Ø"/>
            </a:pPr>
            <a:r>
              <a:rPr lang="en-US" sz="2400" dirty="0">
                <a:solidFill>
                  <a:srgbClr val="292929"/>
                </a:solidFill>
                <a:latin typeface="Arial" charset="0"/>
                <a:ea typeface="ＭＳ Ｐゴシック" charset="0"/>
              </a:rPr>
              <a:t>Do not use an elevator</a:t>
            </a:r>
          </a:p>
          <a:p>
            <a:pPr marL="342900" lvl="1" indent="-342900" defTabSz="914400" eaLnBrk="0" fontAlgn="base" hangingPunct="0">
              <a:spcBef>
                <a:spcPct val="0"/>
              </a:spcBef>
              <a:spcAft>
                <a:spcPct val="0"/>
              </a:spcAft>
              <a:buFont typeface="Wingdings" charset="0"/>
              <a:buChar char="Ø"/>
            </a:pPr>
            <a:endParaRPr lang="en-US" sz="2400" dirty="0">
              <a:solidFill>
                <a:srgbClr val="292929"/>
              </a:solidFill>
              <a:latin typeface="Arial" pitchFamily="34" charset="0"/>
              <a:ea typeface="ＭＳ Ｐゴシック" charset="0"/>
              <a:cs typeface="Arial" pitchFamily="34" charset="0"/>
            </a:endParaRP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3</a:t>
            </a:fld>
            <a:endParaRPr lang="en-US"/>
          </a:p>
        </p:txBody>
      </p:sp>
      <p:sp>
        <p:nvSpPr>
          <p:cNvPr id="14" name="TextBox 13"/>
          <p:cNvSpPr txBox="1"/>
          <p:nvPr/>
        </p:nvSpPr>
        <p:spPr>
          <a:xfrm>
            <a:off x="700872" y="533400"/>
            <a:ext cx="7742257" cy="584776"/>
          </a:xfrm>
          <a:prstGeom prst="rect">
            <a:avLst/>
          </a:prstGeom>
          <a:noFill/>
        </p:spPr>
        <p:txBody>
          <a:bodyPr wrap="square" rtlCol="0">
            <a:spAutoFit/>
          </a:bodyPr>
          <a:lstStyle/>
          <a:p>
            <a:pPr algn="ctr" defTabSz="914400" eaLnBrk="0" fontAlgn="base" hangingPunct="0">
              <a:spcBef>
                <a:spcPct val="0"/>
              </a:spcBef>
              <a:spcAft>
                <a:spcPct val="0"/>
              </a:spcAft>
            </a:pPr>
            <a:r>
              <a:rPr lang="en-US" sz="3200" dirty="0">
                <a:solidFill>
                  <a:srgbClr val="0070C0"/>
                </a:solidFill>
                <a:latin typeface="Arial" pitchFamily="34" charset="0"/>
                <a:ea typeface="ＭＳ Ｐゴシック" charset="0"/>
                <a:cs typeface="Arial" pitchFamily="34" charset="0"/>
              </a:rPr>
              <a:t>EMERGENCY PREPAREDNESS (part 2)</a:t>
            </a:r>
          </a:p>
        </p:txBody>
      </p:sp>
    </p:spTree>
    <p:extLst>
      <p:ext uri="{BB962C8B-B14F-4D97-AF65-F5344CB8AC3E}">
        <p14:creationId xmlns:p14="http://schemas.microsoft.com/office/powerpoint/2010/main" val="10940301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2238"/>
            <a:ext cx="7543800" cy="639762"/>
          </a:xfrm>
        </p:spPr>
        <p:txBody>
          <a:bodyPr/>
          <a:lstStyle/>
          <a:p>
            <a:r>
              <a:rPr lang="en-US" dirty="0" smtClean="0"/>
              <a:t>The first transistor, 1947</a:t>
            </a:r>
            <a:endParaRPr lang="en-US" dirty="0"/>
          </a:p>
        </p:txBody>
      </p:sp>
      <p:sp>
        <p:nvSpPr>
          <p:cNvPr id="7" name="Text Placeholder 6"/>
          <p:cNvSpPr>
            <a:spLocks noGrp="1"/>
          </p:cNvSpPr>
          <p:nvPr>
            <p:ph type="body" sz="half" idx="1"/>
          </p:nvPr>
        </p:nvSpPr>
        <p:spPr/>
        <p:txBody>
          <a:bodyPr/>
          <a:lstStyle/>
          <a:p>
            <a:endParaRPr lang="en-US"/>
          </a:p>
        </p:txBody>
      </p:sp>
      <p:sp>
        <p:nvSpPr>
          <p:cNvPr id="8" name="Content Placeholder 7"/>
          <p:cNvSpPr>
            <a:spLocks noGrp="1"/>
          </p:cNvSpPr>
          <p:nvPr>
            <p:ph sz="half" idx="2"/>
          </p:nvPr>
        </p:nvSpPr>
        <p:spPr>
          <a:xfrm>
            <a:off x="4648199" y="1719263"/>
            <a:ext cx="4372047" cy="4411662"/>
          </a:xfrm>
        </p:spPr>
        <p:txBody>
          <a:bodyPr/>
          <a:lstStyle/>
          <a:p>
            <a:r>
              <a:rPr lang="en-US" dirty="0" smtClean="0"/>
              <a:t>Built at AT&amp;T Bell Labs</a:t>
            </a:r>
            <a:br>
              <a:rPr lang="en-US" dirty="0" smtClean="0"/>
            </a:br>
            <a:endParaRPr lang="en-US" dirty="0" smtClean="0"/>
          </a:p>
          <a:p>
            <a:r>
              <a:rPr lang="en-US" dirty="0" smtClean="0"/>
              <a:t>Used a high quality germanium (Ge) crystal made in a Purdue Physics lab in the room now serving as PHYS 201</a:t>
            </a:r>
          </a:p>
          <a:p>
            <a:endParaRPr lang="en-US" dirty="0"/>
          </a:p>
        </p:txBody>
      </p:sp>
      <p:pic>
        <p:nvPicPr>
          <p:cNvPr id="6" name="Picture 5"/>
          <p:cNvPicPr>
            <a:picLocks noChangeAspect="1"/>
          </p:cNvPicPr>
          <p:nvPr/>
        </p:nvPicPr>
        <p:blipFill rotWithShape="1">
          <a:blip r:embed="rId3"/>
          <a:srcRect l="3128" t="2761" r="3104" b="7844"/>
          <a:stretch/>
        </p:blipFill>
        <p:spPr>
          <a:xfrm>
            <a:off x="-3" y="1198528"/>
            <a:ext cx="4668136" cy="5676574"/>
          </a:xfrm>
          <a:prstGeom prst="rect">
            <a:avLst/>
          </a:prstGeom>
        </p:spPr>
      </p:pic>
      <p:sp>
        <p:nvSpPr>
          <p:cNvPr id="9" name="Donut 8"/>
          <p:cNvSpPr/>
          <p:nvPr/>
        </p:nvSpPr>
        <p:spPr>
          <a:xfrm rot="20870461">
            <a:off x="1183561" y="4801207"/>
            <a:ext cx="2103509" cy="1261036"/>
          </a:xfrm>
          <a:prstGeom prst="donut">
            <a:avLst>
              <a:gd name="adj" fmla="val 2106"/>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a:solidFill>
                <a:srgbClr val="292929"/>
              </a:solidFill>
              <a:latin typeface="Calibri"/>
            </a:endParaRPr>
          </a:p>
        </p:txBody>
      </p:sp>
    </p:spTree>
    <p:extLst>
      <p:ext uri="{BB962C8B-B14F-4D97-AF65-F5344CB8AC3E}">
        <p14:creationId xmlns:p14="http://schemas.microsoft.com/office/powerpoint/2010/main" val="30756505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2238"/>
            <a:ext cx="7543800" cy="639762"/>
          </a:xfrm>
        </p:spPr>
        <p:txBody>
          <a:bodyPr/>
          <a:lstStyle/>
          <a:p>
            <a:r>
              <a:rPr lang="en-US" dirty="0" smtClean="0"/>
              <a:t>The first transistor, 1947</a:t>
            </a:r>
            <a:endParaRPr lang="en-US" dirty="0"/>
          </a:p>
        </p:txBody>
      </p:sp>
      <p:sp>
        <p:nvSpPr>
          <p:cNvPr id="7" name="Text Placeholder 6"/>
          <p:cNvSpPr>
            <a:spLocks noGrp="1"/>
          </p:cNvSpPr>
          <p:nvPr>
            <p:ph type="body" sz="half" idx="1"/>
          </p:nvPr>
        </p:nvSpPr>
        <p:spPr/>
        <p:txBody>
          <a:bodyPr>
            <a:normAutofit/>
          </a:bodyPr>
          <a:lstStyle/>
          <a:p>
            <a:endParaRPr lang="en-US"/>
          </a:p>
        </p:txBody>
      </p:sp>
      <p:sp>
        <p:nvSpPr>
          <p:cNvPr id="8" name="Content Placeholder 7"/>
          <p:cNvSpPr>
            <a:spLocks noGrp="1"/>
          </p:cNvSpPr>
          <p:nvPr>
            <p:ph sz="half" idx="2"/>
          </p:nvPr>
        </p:nvSpPr>
        <p:spPr>
          <a:xfrm>
            <a:off x="4648200" y="1198528"/>
            <a:ext cx="4258816" cy="5322685"/>
          </a:xfrm>
        </p:spPr>
        <p:txBody>
          <a:bodyPr>
            <a:normAutofit/>
          </a:bodyPr>
          <a:lstStyle/>
          <a:p>
            <a:r>
              <a:rPr lang="en-US" dirty="0" smtClean="0"/>
              <a:t>Today, humans make ~8x10</a:t>
            </a:r>
            <a:r>
              <a:rPr lang="en-US" baseline="30000" dirty="0" smtClean="0"/>
              <a:t>12</a:t>
            </a:r>
            <a:r>
              <a:rPr lang="en-US" dirty="0" smtClean="0"/>
              <a:t> transistors every second, and that number continues to increase</a:t>
            </a:r>
            <a:br>
              <a:rPr lang="en-US" dirty="0" smtClean="0"/>
            </a:br>
            <a:endParaRPr lang="en-US" dirty="0" smtClean="0"/>
          </a:p>
          <a:p>
            <a:r>
              <a:rPr lang="en-US" dirty="0" smtClean="0"/>
              <a:t>You could say that </a:t>
            </a:r>
            <a:r>
              <a:rPr lang="en-US" i="1" dirty="0" smtClean="0"/>
              <a:t>Homo sapiens</a:t>
            </a:r>
            <a:br>
              <a:rPr lang="en-US" i="1" dirty="0" smtClean="0"/>
            </a:br>
            <a:r>
              <a:rPr lang="en-US" i="1" dirty="0" smtClean="0"/>
              <a:t>   </a:t>
            </a:r>
            <a:r>
              <a:rPr lang="en-US" dirty="0" smtClean="0"/>
              <a:t>is becoming</a:t>
            </a:r>
            <a:br>
              <a:rPr lang="en-US" dirty="0" smtClean="0"/>
            </a:br>
            <a:r>
              <a:rPr lang="en-US" i="1" dirty="0" smtClean="0"/>
              <a:t>Homo </a:t>
            </a:r>
            <a:r>
              <a:rPr lang="en-US" i="1" dirty="0" err="1" smtClean="0"/>
              <a:t>transistorus</a:t>
            </a:r>
            <a:endParaRPr lang="en-US" i="1" dirty="0"/>
          </a:p>
          <a:p>
            <a:endParaRPr lang="en-US" dirty="0"/>
          </a:p>
        </p:txBody>
      </p:sp>
      <p:pic>
        <p:nvPicPr>
          <p:cNvPr id="6" name="Picture 5"/>
          <p:cNvPicPr>
            <a:picLocks noChangeAspect="1"/>
          </p:cNvPicPr>
          <p:nvPr/>
        </p:nvPicPr>
        <p:blipFill rotWithShape="1">
          <a:blip r:embed="rId3"/>
          <a:srcRect l="3128" t="2761" r="3104" b="7844"/>
          <a:stretch/>
        </p:blipFill>
        <p:spPr>
          <a:xfrm>
            <a:off x="-3" y="1198528"/>
            <a:ext cx="4668136" cy="5676574"/>
          </a:xfrm>
          <a:prstGeom prst="rect">
            <a:avLst/>
          </a:prstGeom>
        </p:spPr>
      </p:pic>
    </p:spTree>
    <p:extLst>
      <p:ext uri="{BB962C8B-B14F-4D97-AF65-F5344CB8AC3E}">
        <p14:creationId xmlns:p14="http://schemas.microsoft.com/office/powerpoint/2010/main" val="25439521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ST Periodic Ta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730" y="1604583"/>
            <a:ext cx="6798540" cy="5253417"/>
          </a:xfrm>
          <a:prstGeom prst="rect">
            <a:avLst/>
          </a:prstGeom>
        </p:spPr>
      </p:pic>
      <p:sp>
        <p:nvSpPr>
          <p:cNvPr id="3" name="TextBox 2"/>
          <p:cNvSpPr txBox="1"/>
          <p:nvPr/>
        </p:nvSpPr>
        <p:spPr>
          <a:xfrm>
            <a:off x="152400" y="0"/>
            <a:ext cx="8772225" cy="1569660"/>
          </a:xfrm>
          <a:prstGeom prst="rect">
            <a:avLst/>
          </a:prstGeom>
          <a:noFill/>
        </p:spPr>
        <p:txBody>
          <a:bodyPr wrap="square" rtlCol="0">
            <a:spAutoFit/>
          </a:bodyPr>
          <a:lstStyle/>
          <a:p>
            <a:pPr defTabSz="914400" eaLnBrk="0" fontAlgn="base" hangingPunct="0">
              <a:spcBef>
                <a:spcPct val="0"/>
              </a:spcBef>
              <a:spcAft>
                <a:spcPct val="0"/>
              </a:spcAft>
            </a:pPr>
            <a:r>
              <a:rPr lang="en-US" sz="2400" dirty="0">
                <a:solidFill>
                  <a:srgbClr val="292929"/>
                </a:solidFill>
                <a:latin typeface="Arial" charset="0"/>
                <a:ea typeface="ＭＳ Ｐゴシック" charset="0"/>
              </a:rPr>
              <a:t>Today’s electronic computing platform is usually built on elemental silicon (Si) </a:t>
            </a:r>
            <a:r>
              <a:rPr lang="en-US" sz="2400" b="1" dirty="0">
                <a:solidFill>
                  <a:srgbClr val="FF0000"/>
                </a:solidFill>
                <a:latin typeface="Arial" charset="0"/>
                <a:ea typeface="ＭＳ Ｐゴシック" charset="0"/>
              </a:rPr>
              <a:t>crystals</a:t>
            </a:r>
            <a:r>
              <a:rPr lang="en-US" sz="2400" dirty="0">
                <a:solidFill>
                  <a:srgbClr val="292929"/>
                </a:solidFill>
                <a:latin typeface="Arial" charset="0"/>
                <a:ea typeface="ＭＳ Ｐゴシック" charset="0"/>
              </a:rPr>
              <a:t>.  </a:t>
            </a:r>
            <a:r>
              <a:rPr lang="en-US" sz="2400" dirty="0" smtClean="0">
                <a:solidFill>
                  <a:srgbClr val="292929"/>
                </a:solidFill>
                <a:latin typeface="Arial" charset="0"/>
                <a:ea typeface="ＭＳ Ｐゴシック" charset="0"/>
              </a:rPr>
              <a:t>Ge </a:t>
            </a:r>
            <a:r>
              <a:rPr lang="en-US" sz="2400" dirty="0">
                <a:solidFill>
                  <a:srgbClr val="292929"/>
                </a:solidFill>
                <a:latin typeface="Arial" charset="0"/>
                <a:ea typeface="ＭＳ Ｐゴシック" charset="0"/>
              </a:rPr>
              <a:t>and </a:t>
            </a:r>
            <a:r>
              <a:rPr lang="en-US" sz="2400" dirty="0" smtClean="0">
                <a:solidFill>
                  <a:srgbClr val="292929"/>
                </a:solidFill>
                <a:latin typeface="Arial" charset="0"/>
                <a:ea typeface="ＭＳ Ｐゴシック" charset="0"/>
              </a:rPr>
              <a:t>certain alloys </a:t>
            </a:r>
            <a:r>
              <a:rPr lang="en-US" sz="2400" dirty="0">
                <a:solidFill>
                  <a:srgbClr val="292929"/>
                </a:solidFill>
                <a:latin typeface="Arial" charset="0"/>
                <a:ea typeface="ＭＳ Ｐゴシック" charset="0"/>
              </a:rPr>
              <a:t>– GaAs, </a:t>
            </a:r>
            <a:r>
              <a:rPr lang="en-US" sz="2400" dirty="0" err="1">
                <a:solidFill>
                  <a:srgbClr val="292929"/>
                </a:solidFill>
                <a:latin typeface="Arial" charset="0"/>
                <a:ea typeface="ＭＳ Ｐゴシック" charset="0"/>
              </a:rPr>
              <a:t>SiN</a:t>
            </a:r>
            <a:r>
              <a:rPr lang="en-US" sz="2400" dirty="0">
                <a:solidFill>
                  <a:srgbClr val="292929"/>
                </a:solidFill>
                <a:latin typeface="Arial" charset="0"/>
                <a:ea typeface="ＭＳ Ｐゴシック" charset="0"/>
              </a:rPr>
              <a:t> – </a:t>
            </a:r>
            <a:r>
              <a:rPr lang="en-US" sz="2400" dirty="0" smtClean="0">
                <a:solidFill>
                  <a:srgbClr val="292929"/>
                </a:solidFill>
                <a:latin typeface="Arial" charset="0"/>
                <a:ea typeface="ＭＳ Ｐゴシック" charset="0"/>
              </a:rPr>
              <a:t>are also </a:t>
            </a:r>
            <a:r>
              <a:rPr lang="en-US" sz="2400" dirty="0">
                <a:solidFill>
                  <a:srgbClr val="292929"/>
                </a:solidFill>
                <a:latin typeface="Arial" charset="0"/>
                <a:ea typeface="ＭＳ Ｐゴシック" charset="0"/>
              </a:rPr>
              <a:t>in </a:t>
            </a:r>
            <a:r>
              <a:rPr lang="en-US" sz="2400" dirty="0" smtClean="0">
                <a:solidFill>
                  <a:srgbClr val="292929"/>
                </a:solidFill>
                <a:latin typeface="Arial" charset="0"/>
                <a:ea typeface="ＭＳ Ｐゴシック" charset="0"/>
              </a:rPr>
              <a:t>use. </a:t>
            </a:r>
            <a:r>
              <a:rPr lang="en-US" sz="2400" dirty="0">
                <a:solidFill>
                  <a:srgbClr val="292929"/>
                </a:solidFill>
                <a:latin typeface="Arial" charset="0"/>
                <a:ea typeface="ＭＳ Ｐゴシック" charset="0"/>
              </a:rPr>
              <a:t>A</a:t>
            </a:r>
            <a:r>
              <a:rPr lang="en-US" sz="2400" dirty="0" smtClean="0">
                <a:solidFill>
                  <a:srgbClr val="292929"/>
                </a:solidFill>
                <a:latin typeface="Arial" charset="0"/>
                <a:ea typeface="ＭＳ Ｐゴシック" charset="0"/>
              </a:rPr>
              <a:t> 2-D form </a:t>
            </a:r>
            <a:r>
              <a:rPr lang="en-US" sz="2400" dirty="0">
                <a:solidFill>
                  <a:srgbClr val="292929"/>
                </a:solidFill>
                <a:latin typeface="Arial" charset="0"/>
                <a:ea typeface="ＭＳ Ｐゴシック" charset="0"/>
              </a:rPr>
              <a:t>of </a:t>
            </a:r>
            <a:r>
              <a:rPr lang="en-US" sz="2400" dirty="0" smtClean="0">
                <a:solidFill>
                  <a:srgbClr val="292929"/>
                </a:solidFill>
                <a:latin typeface="Arial" charset="0"/>
                <a:ea typeface="ＭＳ Ｐゴシック" charset="0"/>
              </a:rPr>
              <a:t>C, </a:t>
            </a:r>
            <a:r>
              <a:rPr lang="en-US" sz="2400" dirty="0">
                <a:solidFill>
                  <a:srgbClr val="292929"/>
                </a:solidFill>
                <a:latin typeface="Arial" charset="0"/>
                <a:ea typeface="ＭＳ Ｐゴシック" charset="0"/>
              </a:rPr>
              <a:t>called </a:t>
            </a:r>
            <a:r>
              <a:rPr lang="en-US" sz="2400" dirty="0" err="1">
                <a:solidFill>
                  <a:srgbClr val="292929"/>
                </a:solidFill>
                <a:latin typeface="Arial" charset="0"/>
                <a:ea typeface="ＭＳ Ｐゴシック" charset="0"/>
              </a:rPr>
              <a:t>graphene</a:t>
            </a:r>
            <a:r>
              <a:rPr lang="en-US" sz="2400" dirty="0">
                <a:solidFill>
                  <a:srgbClr val="292929"/>
                </a:solidFill>
                <a:latin typeface="Arial" charset="0"/>
                <a:ea typeface="ＭＳ Ｐゴシック" charset="0"/>
              </a:rPr>
              <a:t>, may become important soon, as well as a </a:t>
            </a:r>
            <a:r>
              <a:rPr lang="en-US" sz="2400" dirty="0" smtClean="0">
                <a:solidFill>
                  <a:srgbClr val="292929"/>
                </a:solidFill>
                <a:latin typeface="Arial" charset="0"/>
                <a:ea typeface="ＭＳ Ｐゴシック" charset="0"/>
              </a:rPr>
              <a:t>2-D form </a:t>
            </a:r>
            <a:r>
              <a:rPr lang="en-US" sz="2400" dirty="0">
                <a:solidFill>
                  <a:srgbClr val="292929"/>
                </a:solidFill>
                <a:latin typeface="Arial" charset="0"/>
                <a:ea typeface="ＭＳ Ｐゴシック" charset="0"/>
              </a:rPr>
              <a:t>of P. </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32</a:t>
            </a:fld>
            <a:endParaRPr lang="en-US"/>
          </a:p>
        </p:txBody>
      </p:sp>
      <p:sp>
        <p:nvSpPr>
          <p:cNvPr id="6" name="Donut 5"/>
          <p:cNvSpPr/>
          <p:nvPr/>
        </p:nvSpPr>
        <p:spPr bwMode="auto">
          <a:xfrm>
            <a:off x="5410200" y="2518983"/>
            <a:ext cx="1295400" cy="2133600"/>
          </a:xfrm>
          <a:prstGeom prst="donut">
            <a:avLst>
              <a:gd name="adj" fmla="val 8091"/>
            </a:avLst>
          </a:prstGeom>
          <a:solidFill>
            <a:srgbClr val="3366FF"/>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solidFill>
                <a:srgbClr val="292929"/>
              </a:solidFill>
              <a:latin typeface="Arial" charset="0"/>
              <a:ea typeface="ＭＳ Ｐゴシック" charset="0"/>
            </a:endParaRPr>
          </a:p>
        </p:txBody>
      </p:sp>
    </p:spTree>
    <p:extLst>
      <p:ext uri="{BB962C8B-B14F-4D97-AF65-F5344CB8AC3E}">
        <p14:creationId xmlns:p14="http://schemas.microsoft.com/office/powerpoint/2010/main" val="7681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Computing is change – e.g., Hardware</a:t>
            </a:r>
            <a:endParaRPr lang="en-US" sz="3600" dirty="0"/>
          </a:p>
        </p:txBody>
      </p:sp>
      <p:sp>
        <p:nvSpPr>
          <p:cNvPr id="5" name="Content Placeholder 4"/>
          <p:cNvSpPr>
            <a:spLocks noGrp="1"/>
          </p:cNvSpPr>
          <p:nvPr>
            <p:ph idx="1"/>
          </p:nvPr>
        </p:nvSpPr>
        <p:spPr/>
        <p:txBody>
          <a:bodyPr/>
          <a:lstStyle/>
          <a:p>
            <a:r>
              <a:rPr lang="en-US" dirty="0" smtClean="0"/>
              <a:t>May 1985 </a:t>
            </a:r>
            <a:br>
              <a:rPr lang="en-US" dirty="0" smtClean="0"/>
            </a:br>
            <a:r>
              <a:rPr lang="en-US" dirty="0" smtClean="0"/>
              <a:t>NASA Ames Research Center acquires the first full-size </a:t>
            </a:r>
            <a:r>
              <a:rPr lang="en-US" b="1" dirty="0" smtClean="0"/>
              <a:t>Cray-2</a:t>
            </a:r>
            <a:r>
              <a:rPr lang="en-US" dirty="0" smtClean="0"/>
              <a:t> “Supercomputer”</a:t>
            </a:r>
            <a:endParaRPr lang="en-US" dirty="0"/>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33</a:t>
            </a:fld>
            <a:endParaRPr lang="en-US"/>
          </a:p>
        </p:txBody>
      </p:sp>
      <p:pic>
        <p:nvPicPr>
          <p:cNvPr id="6" name="Picture 5" descr="Cray2 at NASA Am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3035300"/>
            <a:ext cx="4711700" cy="3136900"/>
          </a:xfrm>
          <a:prstGeom prst="rect">
            <a:avLst/>
          </a:prstGeom>
        </p:spPr>
      </p:pic>
      <p:sp>
        <p:nvSpPr>
          <p:cNvPr id="7" name="TextBox 6"/>
          <p:cNvSpPr txBox="1"/>
          <p:nvPr/>
        </p:nvSpPr>
        <p:spPr>
          <a:xfrm>
            <a:off x="4850834" y="5909846"/>
            <a:ext cx="2159566" cy="338554"/>
          </a:xfrm>
          <a:prstGeom prst="rect">
            <a:avLst/>
          </a:prstGeom>
          <a:noFill/>
        </p:spPr>
        <p:txBody>
          <a:bodyPr wrap="none" rtlCol="0">
            <a:spAutoFit/>
          </a:bodyPr>
          <a:lstStyle/>
          <a:p>
            <a:pPr defTabSz="914400" eaLnBrk="0" fontAlgn="base" hangingPunct="0">
              <a:spcBef>
                <a:spcPct val="0"/>
              </a:spcBef>
              <a:spcAft>
                <a:spcPct val="0"/>
              </a:spcAft>
            </a:pPr>
            <a:r>
              <a:rPr lang="en-US" sz="1600" dirty="0">
                <a:solidFill>
                  <a:srgbClr val="292929"/>
                </a:solidFill>
                <a:latin typeface="Arial" charset="0"/>
                <a:ea typeface="ＭＳ Ｐゴシック" charset="0"/>
              </a:rPr>
              <a:t>Photo courtesy NASA</a:t>
            </a:r>
          </a:p>
        </p:txBody>
      </p:sp>
    </p:spTree>
    <p:extLst>
      <p:ext uri="{BB962C8B-B14F-4D97-AF65-F5344CB8AC3E}">
        <p14:creationId xmlns:p14="http://schemas.microsoft.com/office/powerpoint/2010/main" val="18621890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Cray-2 circuit module</a:t>
            </a:r>
            <a:endParaRPr lang="en-US" dirty="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34</a:t>
            </a:fld>
            <a:endParaRPr lang="en-US"/>
          </a:p>
        </p:txBody>
      </p:sp>
      <p:pic>
        <p:nvPicPr>
          <p:cNvPr id="6" name="Picture 5" descr="Cray-2_module_side_vie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1" y="1133856"/>
            <a:ext cx="9144000" cy="2730235"/>
          </a:xfrm>
          <a:prstGeom prst="rect">
            <a:avLst/>
          </a:prstGeom>
        </p:spPr>
      </p:pic>
      <p:sp>
        <p:nvSpPr>
          <p:cNvPr id="7" name="TextBox 6"/>
          <p:cNvSpPr txBox="1"/>
          <p:nvPr/>
        </p:nvSpPr>
        <p:spPr>
          <a:xfrm>
            <a:off x="228600" y="3877056"/>
            <a:ext cx="8384527" cy="584776"/>
          </a:xfrm>
          <a:prstGeom prst="rect">
            <a:avLst/>
          </a:prstGeom>
          <a:noFill/>
        </p:spPr>
        <p:txBody>
          <a:bodyPr wrap="none" rtlCol="0">
            <a:spAutoFit/>
          </a:bodyPr>
          <a:lstStyle/>
          <a:p>
            <a:pPr defTabSz="914400" eaLnBrk="0" fontAlgn="base" hangingPunct="0">
              <a:spcBef>
                <a:spcPct val="0"/>
              </a:spcBef>
              <a:spcAft>
                <a:spcPct val="0"/>
              </a:spcAft>
            </a:pPr>
            <a:r>
              <a:rPr lang="en-US" sz="1600" dirty="0">
                <a:solidFill>
                  <a:srgbClr val="292929"/>
                </a:solidFill>
                <a:latin typeface="Arial" charset="0"/>
                <a:ea typeface="ＭＳ Ｐゴシック" charset="0"/>
              </a:rPr>
              <a:t>Photo by Alan </a:t>
            </a:r>
            <a:r>
              <a:rPr lang="en-US" sz="1600" dirty="0" err="1">
                <a:solidFill>
                  <a:srgbClr val="292929"/>
                </a:solidFill>
                <a:latin typeface="Arial" charset="0"/>
                <a:ea typeface="ＭＳ Ｐゴシック" charset="0"/>
              </a:rPr>
              <a:t>Kilian</a:t>
            </a:r>
            <a:r>
              <a:rPr lang="en-US" sz="1600" dirty="0">
                <a:solidFill>
                  <a:srgbClr val="292929"/>
                </a:solidFill>
                <a:latin typeface="Arial" charset="0"/>
                <a:ea typeface="ＭＳ Ｐゴシック" charset="0"/>
              </a:rPr>
              <a:t>, former Cray employee, from personal collection of Cray components.</a:t>
            </a:r>
          </a:p>
          <a:p>
            <a:pPr defTabSz="914400" eaLnBrk="0" fontAlgn="base" hangingPunct="0">
              <a:spcBef>
                <a:spcPct val="0"/>
              </a:spcBef>
              <a:spcAft>
                <a:spcPct val="0"/>
              </a:spcAft>
            </a:pPr>
            <a:r>
              <a:rPr lang="en-US" sz="1600" dirty="0">
                <a:solidFill>
                  <a:srgbClr val="292929"/>
                </a:solidFill>
                <a:latin typeface="Arial" charset="0"/>
                <a:ea typeface="ＭＳ Ｐゴシック" charset="0"/>
              </a:rPr>
              <a:t>                   https://</a:t>
            </a:r>
            <a:r>
              <a:rPr lang="en-US" sz="1600" dirty="0" err="1">
                <a:solidFill>
                  <a:srgbClr val="292929"/>
                </a:solidFill>
                <a:latin typeface="Arial" charset="0"/>
                <a:ea typeface="ＭＳ Ｐゴシック" charset="0"/>
              </a:rPr>
              <a:t>en.wikipedia.org</a:t>
            </a:r>
            <a:r>
              <a:rPr lang="en-US" sz="1600" dirty="0">
                <a:solidFill>
                  <a:srgbClr val="292929"/>
                </a:solidFill>
                <a:latin typeface="Arial" charset="0"/>
                <a:ea typeface="ＭＳ Ｐゴシック" charset="0"/>
              </a:rPr>
              <a:t>/wiki/Cray-2#/media/File:Cray-2_module_side_view.jpg</a:t>
            </a:r>
          </a:p>
        </p:txBody>
      </p:sp>
      <p:sp>
        <p:nvSpPr>
          <p:cNvPr id="3" name="TextBox 2"/>
          <p:cNvSpPr txBox="1"/>
          <p:nvPr/>
        </p:nvSpPr>
        <p:spPr>
          <a:xfrm>
            <a:off x="360783" y="5056632"/>
            <a:ext cx="8422434" cy="461665"/>
          </a:xfrm>
          <a:prstGeom prst="rect">
            <a:avLst/>
          </a:prstGeom>
          <a:noFill/>
        </p:spPr>
        <p:txBody>
          <a:bodyPr wrap="none" rtlCol="0">
            <a:spAutoFit/>
          </a:bodyPr>
          <a:lstStyle/>
          <a:p>
            <a:r>
              <a:rPr lang="en-US" sz="2400" dirty="0" smtClean="0">
                <a:solidFill>
                  <a:srgbClr val="0070C0"/>
                </a:solidFill>
              </a:rPr>
              <a:t>Cooled by immersion in an inert, chilled fluid:  complex, expensive</a:t>
            </a:r>
            <a:endParaRPr lang="en-US" sz="2400" dirty="0">
              <a:solidFill>
                <a:srgbClr val="0070C0"/>
              </a:solidFill>
            </a:endParaRPr>
          </a:p>
        </p:txBody>
      </p:sp>
    </p:spTree>
    <p:extLst>
      <p:ext uri="{BB962C8B-B14F-4D97-AF65-F5344CB8AC3E}">
        <p14:creationId xmlns:p14="http://schemas.microsoft.com/office/powerpoint/2010/main" val="32303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is change – 26 years later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66724835"/>
              </p:ext>
            </p:extLst>
          </p:nvPr>
        </p:nvGraphicFramePr>
        <p:xfrm>
          <a:off x="487363" y="1171575"/>
          <a:ext cx="4123531" cy="2595880"/>
        </p:xfrm>
        <a:graphic>
          <a:graphicData uri="http://schemas.openxmlformats.org/drawingml/2006/table">
            <a:tbl>
              <a:tblPr firstRow="1" bandRow="1">
                <a:tableStyleId>{5C22544A-7EE6-4342-B048-85BDC9FD1C3A}</a:tableStyleId>
              </a:tblPr>
              <a:tblGrid>
                <a:gridCol w="4123531"/>
              </a:tblGrid>
              <a:tr h="370840">
                <a:tc>
                  <a:txBody>
                    <a:bodyPr/>
                    <a:lstStyle/>
                    <a:p>
                      <a:r>
                        <a:rPr lang="en-US" dirty="0" smtClean="0"/>
                        <a:t>Cray-2 (May 1985)</a:t>
                      </a:r>
                      <a:endParaRPr lang="en-US" dirty="0"/>
                    </a:p>
                  </a:txBody>
                  <a:tcPr/>
                </a:tc>
              </a:tr>
              <a:tr h="370840">
                <a:tc>
                  <a:txBody>
                    <a:bodyPr/>
                    <a:lstStyle/>
                    <a:p>
                      <a:r>
                        <a:rPr lang="en-US" i="1" dirty="0" smtClean="0"/>
                        <a:t>Fastest computer on the planet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Processors:  4, custom, 244 MHz clock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Main memory:  1.0 </a:t>
                      </a:r>
                      <a:r>
                        <a:rPr lang="en-US" dirty="0" err="1" smtClean="0"/>
                        <a:t>GByte</a:t>
                      </a:r>
                      <a:endParaRPr lang="en-US" dirty="0" smtClean="0"/>
                    </a:p>
                  </a:txBody>
                  <a:tcPr/>
                </a:tc>
              </a:tr>
              <a:tr h="370840">
                <a:tc>
                  <a:txBody>
                    <a:bodyPr/>
                    <a:lstStyle/>
                    <a:p>
                      <a:r>
                        <a:rPr lang="en-US" dirty="0" smtClean="0"/>
                        <a:t>Volume:  1.5 m</a:t>
                      </a:r>
                      <a:r>
                        <a:rPr lang="en-US" baseline="30000" dirty="0" smtClean="0"/>
                        <a:t>3</a:t>
                      </a:r>
                      <a:r>
                        <a:rPr lang="en-US" baseline="0" dirty="0" smtClean="0"/>
                        <a:t>     Mass:  2,500 kg</a:t>
                      </a:r>
                      <a:endParaRPr lang="en-US" dirty="0"/>
                    </a:p>
                  </a:txBody>
                  <a:tcPr/>
                </a:tc>
              </a:tr>
              <a:tr h="370840">
                <a:tc>
                  <a:txBody>
                    <a:bodyPr/>
                    <a:lstStyle/>
                    <a:p>
                      <a:r>
                        <a:rPr lang="en-US" dirty="0" smtClean="0"/>
                        <a:t>Power:  200 kilowatts  (~ $500/day)</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Cost:  circa USD $15 million</a:t>
                      </a:r>
                    </a:p>
                  </a:txBody>
                  <a:tcPr/>
                </a:tc>
              </a:tr>
            </a:tbl>
          </a:graphicData>
        </a:graphic>
      </p:graphicFrame>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35</a:t>
            </a:fld>
            <a:endParaRPr lang="en-US"/>
          </a:p>
        </p:txBody>
      </p:sp>
      <p:pic>
        <p:nvPicPr>
          <p:cNvPr id="7" name="Picture 6" descr="Cray2 at NASA Am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886200"/>
            <a:ext cx="3776990" cy="2514600"/>
          </a:xfrm>
          <a:prstGeom prst="rect">
            <a:avLst/>
          </a:prstGeom>
        </p:spPr>
      </p:pic>
    </p:spTree>
    <p:extLst>
      <p:ext uri="{BB962C8B-B14F-4D97-AF65-F5344CB8AC3E}">
        <p14:creationId xmlns:p14="http://schemas.microsoft.com/office/powerpoint/2010/main" val="350002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is change – </a:t>
            </a:r>
            <a:r>
              <a:rPr lang="en-US" dirty="0" smtClean="0"/>
              <a:t>26 years later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14921465"/>
              </p:ext>
            </p:extLst>
          </p:nvPr>
        </p:nvGraphicFramePr>
        <p:xfrm>
          <a:off x="487363" y="1171575"/>
          <a:ext cx="4123531" cy="2595880"/>
        </p:xfrm>
        <a:graphic>
          <a:graphicData uri="http://schemas.openxmlformats.org/drawingml/2006/table">
            <a:tbl>
              <a:tblPr firstRow="1" bandRow="1">
                <a:tableStyleId>{5C22544A-7EE6-4342-B048-85BDC9FD1C3A}</a:tableStyleId>
              </a:tblPr>
              <a:tblGrid>
                <a:gridCol w="4123531"/>
              </a:tblGrid>
              <a:tr h="370840">
                <a:tc>
                  <a:txBody>
                    <a:bodyPr/>
                    <a:lstStyle/>
                    <a:p>
                      <a:r>
                        <a:rPr lang="en-US" dirty="0" smtClean="0"/>
                        <a:t>Cray-2 (May 1985)</a:t>
                      </a:r>
                      <a:endParaRPr lang="en-US" dirty="0"/>
                    </a:p>
                  </a:txBody>
                  <a:tcPr/>
                </a:tc>
              </a:tr>
              <a:tr h="370840">
                <a:tc>
                  <a:txBody>
                    <a:bodyPr/>
                    <a:lstStyle/>
                    <a:p>
                      <a:r>
                        <a:rPr lang="en-US" i="1" dirty="0" smtClean="0"/>
                        <a:t>Fastest computer on the planet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Processors:  4, custom, 244 MHz clock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Main memory:  1.0 </a:t>
                      </a:r>
                      <a:r>
                        <a:rPr lang="en-US" dirty="0" err="1" smtClean="0"/>
                        <a:t>GByte</a:t>
                      </a:r>
                      <a:endParaRPr lang="en-US" dirty="0" smtClean="0"/>
                    </a:p>
                  </a:txBody>
                  <a:tcPr/>
                </a:tc>
              </a:tr>
              <a:tr h="370840">
                <a:tc>
                  <a:txBody>
                    <a:bodyPr/>
                    <a:lstStyle/>
                    <a:p>
                      <a:r>
                        <a:rPr lang="en-US" dirty="0" smtClean="0"/>
                        <a:t>Volume:  1.5 m</a:t>
                      </a:r>
                      <a:r>
                        <a:rPr lang="en-US" baseline="30000" dirty="0" smtClean="0"/>
                        <a:t>3</a:t>
                      </a:r>
                      <a:r>
                        <a:rPr lang="en-US" baseline="0" dirty="0" smtClean="0"/>
                        <a:t>     Mass:  2,500 kg</a:t>
                      </a:r>
                      <a:endParaRPr lang="en-US" dirty="0"/>
                    </a:p>
                  </a:txBody>
                  <a:tcPr/>
                </a:tc>
              </a:tr>
              <a:tr h="370840">
                <a:tc>
                  <a:txBody>
                    <a:bodyPr/>
                    <a:lstStyle/>
                    <a:p>
                      <a:r>
                        <a:rPr lang="en-US" dirty="0" smtClean="0"/>
                        <a:t>Power:  200 kilowatts  (~$500/day)</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Cost:  circa USD $15 million</a:t>
                      </a:r>
                    </a:p>
                  </a:txBody>
                  <a:tcPr/>
                </a:tc>
              </a:tr>
            </a:tbl>
          </a:graphicData>
        </a:graphic>
      </p:graphicFrame>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36</a:t>
            </a:fld>
            <a:endParaRPr lang="en-US"/>
          </a:p>
        </p:txBody>
      </p:sp>
      <p:pic>
        <p:nvPicPr>
          <p:cNvPr id="7" name="Picture 6" descr="Cray2 at NASA Am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86200"/>
            <a:ext cx="3776990" cy="2514600"/>
          </a:xfrm>
          <a:prstGeom prst="rect">
            <a:avLst/>
          </a:prstGeom>
        </p:spPr>
      </p:pic>
      <p:graphicFrame>
        <p:nvGraphicFramePr>
          <p:cNvPr id="9" name="Content Placeholder 5"/>
          <p:cNvGraphicFramePr>
            <a:graphicFrameLocks/>
          </p:cNvGraphicFramePr>
          <p:nvPr>
            <p:extLst>
              <p:ext uri="{D42A27DB-BD31-4B8C-83A1-F6EECF244321}">
                <p14:modId xmlns:p14="http://schemas.microsoft.com/office/powerpoint/2010/main" val="2003095214"/>
              </p:ext>
            </p:extLst>
          </p:nvPr>
        </p:nvGraphicFramePr>
        <p:xfrm>
          <a:off x="4572000" y="1173976"/>
          <a:ext cx="4123531" cy="2595880"/>
        </p:xfrm>
        <a:graphic>
          <a:graphicData uri="http://schemas.openxmlformats.org/drawingml/2006/table">
            <a:tbl>
              <a:tblPr firstRow="1" bandRow="1">
                <a:tableStyleId>{5C22544A-7EE6-4342-B048-85BDC9FD1C3A}</a:tableStyleId>
              </a:tblPr>
              <a:tblGrid>
                <a:gridCol w="4123531"/>
              </a:tblGrid>
              <a:tr h="370840">
                <a:tc>
                  <a:txBody>
                    <a:bodyPr/>
                    <a:lstStyle/>
                    <a:p>
                      <a:endParaRPr lang="en-US" dirty="0"/>
                    </a:p>
                  </a:txBody>
                  <a:tcPr/>
                </a:tc>
              </a:tr>
              <a:tr h="370840">
                <a:tc>
                  <a:txBody>
                    <a:bodyPr/>
                    <a:lstStyle/>
                    <a:p>
                      <a:r>
                        <a:rPr lang="en-US" dirty="0" smtClean="0"/>
                        <a:t>Just as fast</a:t>
                      </a:r>
                      <a:r>
                        <a:rPr lang="en-US" baseline="0" dirty="0" smtClean="0"/>
                        <a:t> on a benchmark program</a:t>
                      </a:r>
                      <a:endParaRPr lang="en-US" dirty="0"/>
                    </a:p>
                  </a:txBody>
                  <a:tcPr/>
                </a:tc>
              </a:tr>
              <a:tr h="370840">
                <a:tc>
                  <a:txBody>
                    <a:bodyPr/>
                    <a:lstStyle/>
                    <a:p>
                      <a:r>
                        <a:rPr lang="en-US" dirty="0" smtClean="0"/>
                        <a:t>Processor:</a:t>
                      </a:r>
                      <a:r>
                        <a:rPr lang="en-US" baseline="0" dirty="0" smtClean="0"/>
                        <a:t>  2 core ARM Cortex-A9</a:t>
                      </a:r>
                      <a:endParaRPr lang="en-US" dirty="0"/>
                    </a:p>
                  </a:txBody>
                  <a:tcPr/>
                </a:tc>
              </a:tr>
              <a:tr h="370840">
                <a:tc>
                  <a:txBody>
                    <a:bodyPr/>
                    <a:lstStyle/>
                    <a:p>
                      <a:r>
                        <a:rPr lang="en-US" dirty="0" smtClean="0"/>
                        <a:t>Main memory:  0.512 </a:t>
                      </a:r>
                      <a:r>
                        <a:rPr lang="en-US" dirty="0" err="1" smtClean="0"/>
                        <a:t>GByte</a:t>
                      </a:r>
                      <a:endParaRPr lang="en-US" dirty="0"/>
                    </a:p>
                  </a:txBody>
                  <a:tcPr/>
                </a:tc>
              </a:tr>
              <a:tr h="370840">
                <a:tc>
                  <a:txBody>
                    <a:bodyPr/>
                    <a:lstStyle/>
                    <a:p>
                      <a:r>
                        <a:rPr lang="en-US" dirty="0" smtClean="0"/>
                        <a:t>Volume:  4x10</a:t>
                      </a:r>
                      <a:r>
                        <a:rPr lang="en-US" baseline="30000" dirty="0" smtClean="0"/>
                        <a:t>-4</a:t>
                      </a:r>
                      <a:r>
                        <a:rPr lang="en-US" baseline="0" dirty="0" smtClean="0"/>
                        <a:t> m</a:t>
                      </a:r>
                      <a:r>
                        <a:rPr lang="en-US" baseline="30000" dirty="0" smtClean="0"/>
                        <a:t>3</a:t>
                      </a:r>
                      <a:r>
                        <a:rPr lang="en-US" baseline="0" dirty="0" smtClean="0"/>
                        <a:t>     Mass:  0.61 kg</a:t>
                      </a:r>
                      <a:endParaRPr lang="en-US" dirty="0"/>
                    </a:p>
                  </a:txBody>
                  <a:tcPr/>
                </a:tc>
              </a:tr>
              <a:tr h="370840">
                <a:tc>
                  <a:txBody>
                    <a:bodyPr/>
                    <a:lstStyle/>
                    <a:p>
                      <a:r>
                        <a:rPr lang="en-US" dirty="0" smtClean="0"/>
                        <a:t>Power:  3 Watts (&lt; $0.01/day)</a:t>
                      </a:r>
                      <a:endParaRPr lang="en-US" dirty="0"/>
                    </a:p>
                  </a:txBody>
                  <a:tcPr/>
                </a:tc>
              </a:tr>
              <a:tr h="370840">
                <a:tc>
                  <a:txBody>
                    <a:bodyPr/>
                    <a:lstStyle/>
                    <a:p>
                      <a:r>
                        <a:rPr lang="en-US" dirty="0" smtClean="0"/>
                        <a:t>Cost:  USD $499</a:t>
                      </a:r>
                      <a:endParaRPr lang="en-US" dirty="0"/>
                    </a:p>
                  </a:txBody>
                  <a:tcPr/>
                </a:tc>
              </a:tr>
            </a:tbl>
          </a:graphicData>
        </a:graphic>
      </p:graphicFrame>
      <p:pic>
        <p:nvPicPr>
          <p:cNvPr id="3" name="Picture 2" descr="iPad Air IMG_1252.jpg"/>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91150" y="3810000"/>
            <a:ext cx="2228850" cy="2971800"/>
          </a:xfrm>
          <a:prstGeom prst="rect">
            <a:avLst/>
          </a:prstGeom>
        </p:spPr>
      </p:pic>
      <p:sp>
        <p:nvSpPr>
          <p:cNvPr id="10" name="TextBox 9"/>
          <p:cNvSpPr txBox="1"/>
          <p:nvPr/>
        </p:nvSpPr>
        <p:spPr>
          <a:xfrm>
            <a:off x="4572886" y="1180480"/>
            <a:ext cx="2718300" cy="369332"/>
          </a:xfrm>
          <a:prstGeom prst="rect">
            <a:avLst/>
          </a:prstGeom>
          <a:noFill/>
        </p:spPr>
        <p:txBody>
          <a:bodyPr wrap="none" rtlCol="0">
            <a:spAutoFit/>
          </a:bodyPr>
          <a:lstStyle/>
          <a:p>
            <a:pPr defTabSz="914400" eaLnBrk="0" fontAlgn="base" hangingPunct="0">
              <a:spcBef>
                <a:spcPct val="0"/>
              </a:spcBef>
              <a:spcAft>
                <a:spcPct val="0"/>
              </a:spcAft>
            </a:pPr>
            <a:r>
              <a:rPr lang="en-US" b="1" dirty="0">
                <a:solidFill>
                  <a:srgbClr val="292929"/>
                </a:solidFill>
                <a:latin typeface="Calibri"/>
                <a:ea typeface="ＭＳ Ｐゴシック" charset="0"/>
                <a:cs typeface="Calibri"/>
              </a:rPr>
              <a:t>Apple </a:t>
            </a:r>
            <a:r>
              <a:rPr lang="en-US" b="1" dirty="0" err="1">
                <a:solidFill>
                  <a:srgbClr val="292929"/>
                </a:solidFill>
                <a:latin typeface="Calibri"/>
                <a:ea typeface="ＭＳ Ｐゴシック" charset="0"/>
                <a:cs typeface="Calibri"/>
              </a:rPr>
              <a:t>iPad</a:t>
            </a:r>
            <a:r>
              <a:rPr lang="en-US" b="1" dirty="0">
                <a:solidFill>
                  <a:srgbClr val="292929"/>
                </a:solidFill>
                <a:latin typeface="Calibri"/>
                <a:ea typeface="ＭＳ Ｐゴシック" charset="0"/>
                <a:cs typeface="Calibri"/>
              </a:rPr>
              <a:t> 2 (March 2011)</a:t>
            </a:r>
          </a:p>
        </p:txBody>
      </p:sp>
    </p:spTree>
    <p:extLst>
      <p:ext uri="{BB962C8B-B14F-4D97-AF65-F5344CB8AC3E}">
        <p14:creationId xmlns:p14="http://schemas.microsoft.com/office/powerpoint/2010/main" val="167719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421227"/>
            <a:ext cx="8229600" cy="4832092"/>
          </a:xfrm>
          <a:prstGeom prst="rect">
            <a:avLst/>
          </a:prstGeom>
          <a:noFill/>
        </p:spPr>
        <p:txBody>
          <a:bodyPr wrap="square" rtlCol="0">
            <a:spAutoFit/>
          </a:bodyPr>
          <a:lstStyle/>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If we are notified during class of a </a:t>
            </a:r>
            <a:r>
              <a:rPr lang="en-US" sz="2400" dirty="0">
                <a:solidFill>
                  <a:srgbClr val="FF0000"/>
                </a:solidFill>
                <a:latin typeface="Arial" pitchFamily="34" charset="0"/>
                <a:ea typeface="ＭＳ Ｐゴシック" charset="0"/>
                <a:cs typeface="Arial" pitchFamily="34" charset="0"/>
              </a:rPr>
              <a:t>Shelter in Place requirement for a tornado </a:t>
            </a:r>
            <a:r>
              <a:rPr lang="en-US" sz="2400" dirty="0">
                <a:solidFill>
                  <a:srgbClr val="292929"/>
                </a:solidFill>
                <a:latin typeface="Arial" pitchFamily="34" charset="0"/>
                <a:ea typeface="ＭＳ Ｐゴシック" charset="0"/>
                <a:cs typeface="Arial" pitchFamily="34" charset="0"/>
              </a:rPr>
              <a:t>warning, we will suspend class and shelter </a:t>
            </a:r>
            <a:r>
              <a:rPr lang="en-US" sz="2400" dirty="0" smtClean="0">
                <a:solidFill>
                  <a:srgbClr val="292929"/>
                </a:solidFill>
                <a:latin typeface="Arial" pitchFamily="34" charset="0"/>
                <a:ea typeface="ＭＳ Ｐゴシック" charset="0"/>
                <a:cs typeface="Arial" pitchFamily="34" charset="0"/>
              </a:rPr>
              <a:t>downstairs if there is time and in this room.  </a:t>
            </a: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If we are notified during class of a </a:t>
            </a:r>
            <a:r>
              <a:rPr lang="en-US" sz="2400" dirty="0">
                <a:solidFill>
                  <a:srgbClr val="FF0000"/>
                </a:solidFill>
                <a:latin typeface="Arial" pitchFamily="34" charset="0"/>
                <a:ea typeface="ＭＳ Ｐゴシック" charset="0"/>
                <a:cs typeface="Arial" pitchFamily="34" charset="0"/>
              </a:rPr>
              <a:t>Shelter in Place requirement for a hazardous materials release, or a civil disturbance</a:t>
            </a:r>
            <a:r>
              <a:rPr lang="en-US" sz="2400" dirty="0">
                <a:solidFill>
                  <a:srgbClr val="292929"/>
                </a:solidFill>
                <a:latin typeface="Arial" pitchFamily="34" charset="0"/>
                <a:ea typeface="ＭＳ Ｐゴシック" charset="0"/>
                <a:cs typeface="Arial" pitchFamily="34" charset="0"/>
              </a:rPr>
              <a:t>, including </a:t>
            </a:r>
            <a:r>
              <a:rPr lang="en-US" sz="2400" dirty="0" smtClean="0">
                <a:solidFill>
                  <a:srgbClr val="292929"/>
                </a:solidFill>
                <a:latin typeface="Arial" pitchFamily="34" charset="0"/>
                <a:ea typeface="ＭＳ Ｐゴシック" charset="0"/>
                <a:cs typeface="Arial" pitchFamily="34" charset="0"/>
              </a:rPr>
              <a:t>a </a:t>
            </a:r>
            <a:r>
              <a:rPr lang="en-US" sz="2400" dirty="0">
                <a:solidFill>
                  <a:srgbClr val="292929"/>
                </a:solidFill>
                <a:latin typeface="Arial" pitchFamily="34" charset="0"/>
                <a:ea typeface="ＭＳ Ｐゴシック" charset="0"/>
                <a:cs typeface="Arial" pitchFamily="34" charset="0"/>
              </a:rPr>
              <a:t>use of weapons, we will suspend class and shelter in the classroom, shutting the door and turning off the lights.  </a:t>
            </a: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Please review the Emergency Preparedness website for additional information.      </a:t>
            </a:r>
            <a:r>
              <a:rPr lang="en-US" sz="2000" u="sng" dirty="0">
                <a:solidFill>
                  <a:srgbClr val="292929"/>
                </a:solidFill>
                <a:latin typeface="Arial" pitchFamily="34" charset="0"/>
                <a:ea typeface="ＭＳ Ｐゴシック" charset="0"/>
                <a:cs typeface="Arial" pitchFamily="34" charset="0"/>
                <a:hlinkClick r:id="rId3"/>
              </a:rPr>
              <a:t>http://www.purdue.edu/ehps/emergency_preparedness/index.html</a:t>
            </a:r>
            <a:endParaRPr lang="en-US" sz="2400" dirty="0">
              <a:solidFill>
                <a:srgbClr val="292929"/>
              </a:solidFill>
              <a:latin typeface="Arial" pitchFamily="34" charset="0"/>
              <a:ea typeface="ＭＳ Ｐゴシック" charset="0"/>
              <a:cs typeface="Arial" pitchFamily="34" charset="0"/>
            </a:endParaRP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4</a:t>
            </a:fld>
            <a:endParaRPr lang="en-US"/>
          </a:p>
        </p:txBody>
      </p:sp>
      <p:sp>
        <p:nvSpPr>
          <p:cNvPr id="6" name="TextBox 5"/>
          <p:cNvSpPr txBox="1"/>
          <p:nvPr/>
        </p:nvSpPr>
        <p:spPr>
          <a:xfrm>
            <a:off x="700872" y="533400"/>
            <a:ext cx="7742257" cy="584776"/>
          </a:xfrm>
          <a:prstGeom prst="rect">
            <a:avLst/>
          </a:prstGeom>
          <a:noFill/>
        </p:spPr>
        <p:txBody>
          <a:bodyPr wrap="square" rtlCol="0">
            <a:spAutoFit/>
          </a:bodyPr>
          <a:lstStyle/>
          <a:p>
            <a:pPr algn="ctr" defTabSz="914400" eaLnBrk="0" fontAlgn="base" hangingPunct="0">
              <a:spcBef>
                <a:spcPct val="0"/>
              </a:spcBef>
              <a:spcAft>
                <a:spcPct val="0"/>
              </a:spcAft>
            </a:pPr>
            <a:r>
              <a:rPr lang="en-US" sz="3200" dirty="0">
                <a:solidFill>
                  <a:srgbClr val="0070C0"/>
                </a:solidFill>
                <a:latin typeface="Arial" pitchFamily="34" charset="0"/>
                <a:ea typeface="ＭＳ Ｐゴシック" charset="0"/>
                <a:cs typeface="Arial" pitchFamily="34" charset="0"/>
              </a:rPr>
              <a:t>EMERGENCY PREPAREDNESS (part 3)</a:t>
            </a:r>
          </a:p>
        </p:txBody>
      </p:sp>
    </p:spTree>
    <p:extLst>
      <p:ext uri="{BB962C8B-B14F-4D97-AF65-F5344CB8AC3E}">
        <p14:creationId xmlns:p14="http://schemas.microsoft.com/office/powerpoint/2010/main" val="14148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0000"/>
                </a:solidFill>
                <a:latin typeface="Arial" pitchFamily="34" charset="0"/>
                <a:ea typeface="ＭＳ Ｐゴシック" charset="0"/>
                <a:cs typeface="Arial" pitchFamily="34" charset="0"/>
              </a:rPr>
              <a:t>TWO-WAY</a:t>
            </a:r>
            <a:r>
              <a:rPr lang="en-US" dirty="0">
                <a:solidFill>
                  <a:srgbClr val="0070C0"/>
                </a:solidFill>
                <a:latin typeface="Arial" pitchFamily="34" charset="0"/>
                <a:ea typeface="ＭＳ Ｐゴシック" charset="0"/>
                <a:cs typeface="Arial" pitchFamily="34" charset="0"/>
              </a:rPr>
              <a:t> PEDESTRIAN </a:t>
            </a:r>
            <a:r>
              <a:rPr lang="en-US" dirty="0" smtClean="0">
                <a:solidFill>
                  <a:srgbClr val="0070C0"/>
                </a:solidFill>
                <a:latin typeface="Arial" pitchFamily="34" charset="0"/>
                <a:ea typeface="ＭＳ Ｐゴシック" charset="0"/>
                <a:cs typeface="Arial" pitchFamily="34" charset="0"/>
              </a:rPr>
              <a:t>SAFETY</a:t>
            </a:r>
            <a:endParaRPr lang="en-US" dirty="0"/>
          </a:p>
        </p:txBody>
      </p:sp>
      <p:sp>
        <p:nvSpPr>
          <p:cNvPr id="5" name="Content Placeholder 4"/>
          <p:cNvSpPr>
            <a:spLocks noGrp="1"/>
          </p:cNvSpPr>
          <p:nvPr>
            <p:ph idx="1"/>
          </p:nvPr>
        </p:nvSpPr>
        <p:spPr/>
        <p:txBody>
          <a:bodyPr/>
          <a:lstStyle/>
          <a:p>
            <a:r>
              <a:rPr lang="en-US" dirty="0" smtClean="0">
                <a:solidFill>
                  <a:srgbClr val="292929"/>
                </a:solidFill>
                <a:latin typeface="Arial" pitchFamily="34" charset="0"/>
                <a:ea typeface="ＭＳ Ｐゴシック" charset="0"/>
                <a:cs typeface="Arial" pitchFamily="34" charset="0"/>
              </a:rPr>
              <a:t>We </a:t>
            </a:r>
            <a:r>
              <a:rPr lang="en-US" dirty="0">
                <a:solidFill>
                  <a:srgbClr val="292929"/>
                </a:solidFill>
                <a:latin typeface="Arial" pitchFamily="34" charset="0"/>
                <a:ea typeface="ＭＳ Ｐゴシック" charset="0"/>
                <a:cs typeface="Arial" pitchFamily="34" charset="0"/>
              </a:rPr>
              <a:t>developed </a:t>
            </a:r>
            <a:r>
              <a:rPr lang="en-US" dirty="0" smtClean="0">
                <a:solidFill>
                  <a:srgbClr val="292929"/>
                </a:solidFill>
                <a:latin typeface="Arial" pitchFamily="34" charset="0"/>
                <a:ea typeface="ＭＳ Ｐゴシック" charset="0"/>
                <a:cs typeface="Arial" pitchFamily="34" charset="0"/>
              </a:rPr>
              <a:t>pedestrian habits </a:t>
            </a:r>
            <a:r>
              <a:rPr lang="en-US" dirty="0">
                <a:solidFill>
                  <a:srgbClr val="292929"/>
                </a:solidFill>
                <a:latin typeface="Arial" pitchFamily="34" charset="0"/>
                <a:ea typeface="ＭＳ Ｐゴシック" charset="0"/>
                <a:cs typeface="Arial" pitchFamily="34" charset="0"/>
              </a:rPr>
              <a:t>when most campus streets were one </a:t>
            </a:r>
            <a:r>
              <a:rPr lang="en-US" dirty="0" smtClean="0">
                <a:solidFill>
                  <a:srgbClr val="292929"/>
                </a:solidFill>
                <a:latin typeface="Arial" pitchFamily="34" charset="0"/>
                <a:ea typeface="ＭＳ Ｐゴシック" charset="0"/>
                <a:cs typeface="Arial" pitchFamily="34" charset="0"/>
              </a:rPr>
              <a:t>way</a:t>
            </a:r>
            <a:endParaRPr lang="en-US" dirty="0">
              <a:solidFill>
                <a:srgbClr val="292929"/>
              </a:solidFill>
              <a:latin typeface="Arial" pitchFamily="34" charset="0"/>
              <a:ea typeface="ＭＳ Ｐゴシック" charset="0"/>
              <a:cs typeface="Arial" pitchFamily="34" charset="0"/>
            </a:endParaRPr>
          </a:p>
          <a:p>
            <a:r>
              <a:rPr lang="en-US" dirty="0" smtClean="0">
                <a:solidFill>
                  <a:srgbClr val="FF0000"/>
                </a:solidFill>
                <a:latin typeface="Arial" pitchFamily="34" charset="0"/>
                <a:ea typeface="ＭＳ Ｐゴシック" charset="0"/>
                <a:cs typeface="Arial" pitchFamily="34" charset="0"/>
              </a:rPr>
              <a:t>Danger</a:t>
            </a:r>
            <a:r>
              <a:rPr lang="en-US" dirty="0">
                <a:solidFill>
                  <a:srgbClr val="FF0000"/>
                </a:solidFill>
                <a:latin typeface="Arial" pitchFamily="34" charset="0"/>
                <a:ea typeface="ＭＳ Ｐゴシック" charset="0"/>
                <a:cs typeface="Arial" pitchFamily="34" charset="0"/>
              </a:rPr>
              <a:t> </a:t>
            </a:r>
            <a:r>
              <a:rPr lang="en-US" dirty="0" smtClean="0">
                <a:solidFill>
                  <a:srgbClr val="FF0000"/>
                </a:solidFill>
                <a:latin typeface="Arial" pitchFamily="34" charset="0"/>
                <a:ea typeface="ＭＳ Ｐゴシック" charset="0"/>
                <a:cs typeface="Arial" pitchFamily="34" charset="0"/>
              </a:rPr>
              <a:t>comes </a:t>
            </a:r>
            <a:r>
              <a:rPr lang="en-US" dirty="0">
                <a:solidFill>
                  <a:srgbClr val="FF0000"/>
                </a:solidFill>
                <a:latin typeface="Arial" pitchFamily="34" charset="0"/>
                <a:ea typeface="ＭＳ Ｐゴシック" charset="0"/>
                <a:cs typeface="Arial" pitchFamily="34" charset="0"/>
              </a:rPr>
              <a:t>from both </a:t>
            </a:r>
            <a:r>
              <a:rPr lang="en-US" dirty="0" smtClean="0">
                <a:solidFill>
                  <a:srgbClr val="FF0000"/>
                </a:solidFill>
                <a:latin typeface="Arial" pitchFamily="34" charset="0"/>
                <a:ea typeface="ＭＳ Ｐゴシック" charset="0"/>
                <a:cs typeface="Arial" pitchFamily="34" charset="0"/>
              </a:rPr>
              <a:t>directions </a:t>
            </a:r>
            <a:r>
              <a:rPr lang="en-US" dirty="0" smtClean="0">
                <a:solidFill>
                  <a:srgbClr val="292929"/>
                </a:solidFill>
                <a:latin typeface="Arial" pitchFamily="34" charset="0"/>
                <a:ea typeface="ＭＳ Ｐゴシック" charset="0"/>
                <a:cs typeface="Arial" pitchFamily="34" charset="0"/>
              </a:rPr>
              <a:t>now</a:t>
            </a:r>
            <a:br>
              <a:rPr lang="en-US" dirty="0" smtClean="0">
                <a:solidFill>
                  <a:srgbClr val="292929"/>
                </a:solidFill>
                <a:latin typeface="Arial" pitchFamily="34" charset="0"/>
                <a:ea typeface="ＭＳ Ｐゴシック" charset="0"/>
                <a:cs typeface="Arial" pitchFamily="34" charset="0"/>
              </a:rPr>
            </a:br>
            <a:endParaRPr lang="en-US" dirty="0" smtClean="0">
              <a:solidFill>
                <a:srgbClr val="292929"/>
              </a:solidFill>
              <a:latin typeface="Arial" pitchFamily="34" charset="0"/>
              <a:ea typeface="ＭＳ Ｐゴシック" charset="0"/>
              <a:cs typeface="Arial" pitchFamily="34" charset="0"/>
            </a:endParaRPr>
          </a:p>
          <a:p>
            <a:r>
              <a:rPr lang="en-US" dirty="0">
                <a:solidFill>
                  <a:srgbClr val="00B050"/>
                </a:solidFill>
                <a:latin typeface="Arial" pitchFamily="34" charset="0"/>
                <a:ea typeface="ＭＳ Ｐゴシック" charset="0"/>
                <a:cs typeface="Arial" pitchFamily="34" charset="0"/>
              </a:rPr>
              <a:t>Think </a:t>
            </a:r>
            <a:r>
              <a:rPr lang="en-US" dirty="0" smtClean="0">
                <a:solidFill>
                  <a:srgbClr val="00B050"/>
                </a:solidFill>
                <a:latin typeface="Arial" pitchFamily="34" charset="0"/>
                <a:ea typeface="ＭＳ Ｐゴシック" charset="0"/>
                <a:cs typeface="Arial" pitchFamily="34" charset="0"/>
              </a:rPr>
              <a:t>twice before </a:t>
            </a:r>
            <a:r>
              <a:rPr lang="en-US" dirty="0">
                <a:solidFill>
                  <a:srgbClr val="00B050"/>
                </a:solidFill>
                <a:latin typeface="Arial" pitchFamily="34" charset="0"/>
                <a:ea typeface="ＭＳ Ｐゴシック" charset="0"/>
                <a:cs typeface="Arial" pitchFamily="34" charset="0"/>
              </a:rPr>
              <a:t>you step into </a:t>
            </a:r>
            <a:r>
              <a:rPr lang="en-US" dirty="0" smtClean="0">
                <a:solidFill>
                  <a:srgbClr val="00B050"/>
                </a:solidFill>
                <a:latin typeface="Arial" pitchFamily="34" charset="0"/>
                <a:ea typeface="ＭＳ Ｐゴシック" charset="0"/>
                <a:cs typeface="Arial" pitchFamily="34" charset="0"/>
              </a:rPr>
              <a:t>a street</a:t>
            </a:r>
            <a:r>
              <a:rPr lang="en-US" dirty="0" smtClean="0">
                <a:solidFill>
                  <a:srgbClr val="FF0000"/>
                </a:solidFill>
                <a:latin typeface="Arial" pitchFamily="34" charset="0"/>
                <a:ea typeface="ＭＳ Ｐゴシック" charset="0"/>
                <a:cs typeface="Arial" pitchFamily="34" charset="0"/>
              </a:rPr>
              <a:t/>
            </a:r>
            <a:br>
              <a:rPr lang="en-US" dirty="0" smtClean="0">
                <a:solidFill>
                  <a:srgbClr val="FF0000"/>
                </a:solidFill>
                <a:latin typeface="Arial" pitchFamily="34" charset="0"/>
                <a:ea typeface="ＭＳ Ｐゴシック" charset="0"/>
                <a:cs typeface="Arial" pitchFamily="34" charset="0"/>
              </a:rPr>
            </a:br>
            <a:endParaRPr lang="en-US" dirty="0">
              <a:solidFill>
                <a:srgbClr val="FF0000"/>
              </a:solidFill>
              <a:latin typeface="Arial" pitchFamily="34" charset="0"/>
              <a:ea typeface="ＭＳ Ｐゴシック" charset="0"/>
              <a:cs typeface="Arial" pitchFamily="34" charset="0"/>
            </a:endParaRPr>
          </a:p>
          <a:p>
            <a:r>
              <a:rPr lang="en-US" dirty="0">
                <a:solidFill>
                  <a:srgbClr val="0070C0"/>
                </a:solidFill>
                <a:latin typeface="Arial" pitchFamily="34" charset="0"/>
                <a:ea typeface="ＭＳ Ｐゴシック" charset="0"/>
                <a:cs typeface="Arial" pitchFamily="34" charset="0"/>
              </a:rPr>
              <a:t>R</a:t>
            </a:r>
            <a:r>
              <a:rPr lang="en-US" dirty="0" smtClean="0">
                <a:solidFill>
                  <a:srgbClr val="0070C0"/>
                </a:solidFill>
                <a:latin typeface="Arial" pitchFamily="34" charset="0"/>
                <a:ea typeface="ＭＳ Ｐゴシック" charset="0"/>
                <a:cs typeface="Arial" pitchFamily="34" charset="0"/>
              </a:rPr>
              <a:t>emind </a:t>
            </a:r>
            <a:r>
              <a:rPr lang="en-US" dirty="0">
                <a:solidFill>
                  <a:srgbClr val="0070C0"/>
                </a:solidFill>
                <a:latin typeface="Arial" pitchFamily="34" charset="0"/>
                <a:ea typeface="ＭＳ Ｐゴシック" charset="0"/>
                <a:cs typeface="Arial" pitchFamily="34" charset="0"/>
              </a:rPr>
              <a:t>yourself to look both </a:t>
            </a:r>
            <a:r>
              <a:rPr lang="en-US" dirty="0" smtClean="0">
                <a:solidFill>
                  <a:srgbClr val="0070C0"/>
                </a:solidFill>
                <a:latin typeface="Arial" pitchFamily="34" charset="0"/>
                <a:ea typeface="ＭＳ Ｐゴシック" charset="0"/>
                <a:cs typeface="Arial" pitchFamily="34" charset="0"/>
              </a:rPr>
              <a:t>ways </a:t>
            </a:r>
            <a:r>
              <a:rPr lang="en-US" dirty="0">
                <a:solidFill>
                  <a:srgbClr val="0070C0"/>
                </a:solidFill>
                <a:latin typeface="Arial" pitchFamily="34" charset="0"/>
                <a:ea typeface="ＭＳ Ｐゴシック" charset="0"/>
                <a:cs typeface="Arial" pitchFamily="34" charset="0"/>
              </a:rPr>
              <a:t>until it is your new </a:t>
            </a:r>
            <a:r>
              <a:rPr lang="en-US" dirty="0" smtClean="0">
                <a:solidFill>
                  <a:srgbClr val="0070C0"/>
                </a:solidFill>
                <a:latin typeface="Arial" pitchFamily="34" charset="0"/>
                <a:ea typeface="ＭＳ Ｐゴシック" charset="0"/>
                <a:cs typeface="Arial" pitchFamily="34" charset="0"/>
              </a:rPr>
              <a:t>habit</a:t>
            </a:r>
            <a:endParaRPr lang="en-US" dirty="0">
              <a:solidFill>
                <a:srgbClr val="0070C0"/>
              </a:solidFill>
              <a:latin typeface="Arial" pitchFamily="34" charset="0"/>
              <a:ea typeface="ＭＳ Ｐゴシック" charset="0"/>
              <a:cs typeface="Arial" pitchFamily="34" charset="0"/>
            </a:endParaRPr>
          </a:p>
          <a:p>
            <a:r>
              <a:rPr lang="en-US" dirty="0">
                <a:solidFill>
                  <a:srgbClr val="0070C0"/>
                </a:solidFill>
                <a:latin typeface="Arial" pitchFamily="34" charset="0"/>
                <a:ea typeface="ＭＳ Ｐゴシック" charset="0"/>
                <a:cs typeface="Arial" pitchFamily="34" charset="0"/>
              </a:rPr>
              <a:t>Tell your friends to look both </a:t>
            </a:r>
            <a:r>
              <a:rPr lang="en-US" dirty="0" smtClean="0">
                <a:solidFill>
                  <a:srgbClr val="0070C0"/>
                </a:solidFill>
                <a:latin typeface="Arial" pitchFamily="34" charset="0"/>
                <a:ea typeface="ＭＳ Ｐゴシック" charset="0"/>
                <a:cs typeface="Arial" pitchFamily="34" charset="0"/>
              </a:rPr>
              <a:t>ways</a:t>
            </a:r>
            <a:endParaRPr lang="en-US" dirty="0">
              <a:solidFill>
                <a:srgbClr val="0070C0"/>
              </a:solidFill>
              <a:latin typeface="Arial" pitchFamily="34" charset="0"/>
              <a:ea typeface="ＭＳ Ｐゴシック" charset="0"/>
              <a:cs typeface="Arial" pitchFamily="34" charset="0"/>
            </a:endParaRPr>
          </a:p>
        </p:txBody>
      </p:sp>
      <p:sp>
        <p:nvSpPr>
          <p:cNvPr id="2" name="Date Placeholder 1"/>
          <p:cNvSpPr>
            <a:spLocks noGrp="1"/>
          </p:cNvSpPr>
          <p:nvPr>
            <p:ph type="dt" sz="half" idx="10"/>
          </p:nvPr>
        </p:nvSpPr>
        <p:spPr/>
        <p:txBody>
          <a:bodyPr/>
          <a:lstStyle/>
          <a:p>
            <a:r>
              <a:rPr lang="en-US" smtClean="0"/>
              <a:t>© 2017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5</a:t>
            </a:fld>
            <a:endParaRPr lang="en-US"/>
          </a:p>
        </p:txBody>
      </p:sp>
    </p:spTree>
    <p:extLst>
      <p:ext uri="{BB962C8B-B14F-4D97-AF65-F5344CB8AC3E}">
        <p14:creationId xmlns:p14="http://schemas.microsoft.com/office/powerpoint/2010/main" val="133147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CS250 General Information</a:t>
            </a:r>
            <a:endParaRPr lang="en-US" dirty="0"/>
          </a:p>
        </p:txBody>
      </p:sp>
      <p:sp>
        <p:nvSpPr>
          <p:cNvPr id="3" name="Content Placeholder 2"/>
          <p:cNvSpPr>
            <a:spLocks noGrp="1"/>
          </p:cNvSpPr>
          <p:nvPr>
            <p:ph idx="1"/>
          </p:nvPr>
        </p:nvSpPr>
        <p:spPr>
          <a:xfrm>
            <a:off x="457199" y="1207008"/>
            <a:ext cx="8621927" cy="5230368"/>
          </a:xfrm>
        </p:spPr>
        <p:txBody>
          <a:bodyPr>
            <a:normAutofit lnSpcReduction="10000"/>
          </a:bodyPr>
          <a:lstStyle/>
          <a:p>
            <a:r>
              <a:rPr lang="en-US" dirty="0" smtClean="0"/>
              <a:t>Prof. Adams</a:t>
            </a:r>
          </a:p>
          <a:p>
            <a:pPr lvl="1"/>
            <a:r>
              <a:rPr lang="en-US" dirty="0" smtClean="0"/>
              <a:t>My office:  HAAS 122</a:t>
            </a:r>
          </a:p>
          <a:p>
            <a:pPr lvl="1"/>
            <a:r>
              <a:rPr lang="en-US" dirty="0" smtClean="0"/>
              <a:t>Email:  </a:t>
            </a:r>
            <a:r>
              <a:rPr lang="en-US" dirty="0" smtClean="0">
                <a:hlinkClick r:id="rId3"/>
              </a:rPr>
              <a:t>gba@purdue.edu</a:t>
            </a:r>
            <a:endParaRPr lang="en-US" dirty="0" smtClean="0"/>
          </a:p>
          <a:p>
            <a:r>
              <a:rPr lang="en-US" dirty="0" smtClean="0"/>
              <a:t>GTAs</a:t>
            </a:r>
          </a:p>
          <a:p>
            <a:pPr lvl="1"/>
            <a:r>
              <a:rPr lang="en-US" dirty="0" smtClean="0"/>
              <a:t>Labs and office hours in LWSN B160</a:t>
            </a:r>
            <a:br>
              <a:rPr lang="en-US" dirty="0" smtClean="0"/>
            </a:br>
            <a:endParaRPr lang="en-US" dirty="0" smtClean="0"/>
          </a:p>
          <a:p>
            <a:r>
              <a:rPr lang="en-US" dirty="0" smtClean="0"/>
              <a:t>Blackboard will host assignments, solutions, grades, announcements, lecture slides</a:t>
            </a:r>
          </a:p>
          <a:p>
            <a:r>
              <a:rPr lang="en-US" dirty="0" smtClean="0"/>
              <a:t>CS wiki page will host course information</a:t>
            </a:r>
          </a:p>
          <a:p>
            <a:r>
              <a:rPr lang="en-US" dirty="0" err="1" smtClean="0"/>
              <a:t>Piazza.com</a:t>
            </a:r>
            <a:r>
              <a:rPr lang="en-US" dirty="0" smtClean="0"/>
              <a:t> will host online discussion </a:t>
            </a:r>
          </a:p>
          <a:p>
            <a:endParaRPr lang="en-US" dirty="0" smtClean="0"/>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a:t>
            </a:fld>
            <a:endParaRPr lang="en-US"/>
          </a:p>
        </p:txBody>
      </p:sp>
    </p:spTree>
    <p:extLst>
      <p:ext uri="{BB962C8B-B14F-4D97-AF65-F5344CB8AC3E}">
        <p14:creationId xmlns:p14="http://schemas.microsoft.com/office/powerpoint/2010/main" val="268858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dirty="0" smtClean="0"/>
              <a:t>Grade allocation</a:t>
            </a:r>
          </a:p>
          <a:p>
            <a:pPr lvl="1"/>
            <a:r>
              <a:rPr lang="en-US" dirty="0" smtClean="0"/>
              <a:t>Quizzes (in lectures)	10%</a:t>
            </a:r>
          </a:p>
          <a:p>
            <a:pPr lvl="1"/>
            <a:r>
              <a:rPr lang="en-US" dirty="0"/>
              <a:t>Homework			15%</a:t>
            </a:r>
          </a:p>
          <a:p>
            <a:pPr lvl="1"/>
            <a:r>
              <a:rPr lang="en-US" dirty="0" smtClean="0"/>
              <a:t>Labs</a:t>
            </a:r>
            <a:r>
              <a:rPr lang="en-US" dirty="0"/>
              <a:t>				40%</a:t>
            </a:r>
          </a:p>
          <a:p>
            <a:pPr lvl="1"/>
            <a:r>
              <a:rPr lang="en-US" dirty="0" smtClean="0"/>
              <a:t>Midterm exams (2)		20%  (10% each)</a:t>
            </a:r>
          </a:p>
          <a:p>
            <a:pPr lvl="1"/>
            <a:r>
              <a:rPr lang="en-US" dirty="0" smtClean="0"/>
              <a:t>Final exam			15%</a:t>
            </a:r>
            <a:r>
              <a:rPr lang="en-US" dirty="0"/>
              <a:t/>
            </a:r>
            <a:br>
              <a:rPr lang="en-US" dirty="0"/>
            </a:br>
            <a:endParaRPr lang="en-US" dirty="0" smtClean="0"/>
          </a:p>
          <a:p>
            <a:r>
              <a:rPr lang="en-US" dirty="0"/>
              <a:t>L</a:t>
            </a:r>
            <a:r>
              <a:rPr lang="en-US" dirty="0" smtClean="0"/>
              <a:t>owest lab score, lowest homework score, and two lowest quiz scores will be dropped</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a:t>
            </a:fld>
            <a:endParaRPr lang="en-US"/>
          </a:p>
        </p:txBody>
      </p:sp>
    </p:spTree>
    <p:extLst>
      <p:ext uri="{BB962C8B-B14F-4D97-AF65-F5344CB8AC3E}">
        <p14:creationId xmlns:p14="http://schemas.microsoft.com/office/powerpoint/2010/main" val="4017491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a:t>
            </a:r>
            <a:endParaRPr lang="en-US" dirty="0"/>
          </a:p>
        </p:txBody>
      </p:sp>
      <p:sp>
        <p:nvSpPr>
          <p:cNvPr id="3" name="Content Placeholder 2"/>
          <p:cNvSpPr>
            <a:spLocks noGrp="1"/>
          </p:cNvSpPr>
          <p:nvPr>
            <p:ph idx="1"/>
          </p:nvPr>
        </p:nvSpPr>
        <p:spPr>
          <a:xfrm>
            <a:off x="486830" y="1116322"/>
            <a:ext cx="8382850" cy="4924814"/>
          </a:xfrm>
        </p:spPr>
        <p:txBody>
          <a:bodyPr/>
          <a:lstStyle/>
          <a:p>
            <a:r>
              <a:rPr lang="en-US" dirty="0" smtClean="0"/>
              <a:t>Lecture content and experience is essential; attendance is strongly recommended</a:t>
            </a:r>
          </a:p>
          <a:p>
            <a:r>
              <a:rPr lang="en-US" dirty="0" smtClean="0">
                <a:solidFill>
                  <a:srgbClr val="0070C0"/>
                </a:solidFill>
              </a:rPr>
              <a:t>Handwritten note taking recommended</a:t>
            </a:r>
          </a:p>
          <a:p>
            <a:pPr lvl="1"/>
            <a:r>
              <a:rPr lang="en-US" dirty="0"/>
              <a:t>Research shows that </a:t>
            </a:r>
            <a:r>
              <a:rPr lang="en-US" dirty="0" smtClean="0"/>
              <a:t>handwritten </a:t>
            </a:r>
            <a:r>
              <a:rPr lang="en-US" dirty="0"/>
              <a:t>note taking results in better, faster </a:t>
            </a:r>
            <a:r>
              <a:rPr lang="en-US" dirty="0" smtClean="0"/>
              <a:t>learning</a:t>
            </a:r>
          </a:p>
          <a:p>
            <a:pPr lvl="1"/>
            <a:r>
              <a:rPr lang="en-US" dirty="0" smtClean="0"/>
              <a:t>Better for making and annotating diagrams, which are key to describing computer architecture</a:t>
            </a:r>
            <a:br>
              <a:rPr lang="en-US" dirty="0" smtClean="0"/>
            </a:br>
            <a:endParaRPr lang="en-US" dirty="0" smtClean="0"/>
          </a:p>
          <a:p>
            <a:r>
              <a:rPr lang="en-US" dirty="0" smtClean="0"/>
              <a:t>Bring your </a:t>
            </a:r>
            <a:r>
              <a:rPr lang="en-US" dirty="0" err="1" smtClean="0"/>
              <a:t>iClicker</a:t>
            </a:r>
            <a:r>
              <a:rPr lang="en-US" dirty="0" smtClean="0"/>
              <a:t> to lecture; for-credit quiz in each subsequent lecture</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8</a:t>
            </a:fld>
            <a:endParaRPr lang="en-US"/>
          </a:p>
        </p:txBody>
      </p:sp>
    </p:spTree>
    <p:extLst>
      <p:ext uri="{BB962C8B-B14F-4D97-AF65-F5344CB8AC3E}">
        <p14:creationId xmlns:p14="http://schemas.microsoft.com/office/powerpoint/2010/main" val="292888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Textbook</a:t>
            </a:r>
            <a:endParaRPr lang="en-US" dirty="0"/>
          </a:p>
        </p:txBody>
      </p:sp>
      <p:sp>
        <p:nvSpPr>
          <p:cNvPr id="3" name="Content Placeholder 2"/>
          <p:cNvSpPr>
            <a:spLocks noGrp="1"/>
          </p:cNvSpPr>
          <p:nvPr>
            <p:ph idx="1"/>
          </p:nvPr>
        </p:nvSpPr>
        <p:spPr>
          <a:xfrm>
            <a:off x="486830" y="1171186"/>
            <a:ext cx="8555570" cy="4924814"/>
          </a:xfrm>
        </p:spPr>
        <p:txBody>
          <a:bodyPr>
            <a:normAutofit/>
          </a:bodyPr>
          <a:lstStyle/>
          <a:p>
            <a:r>
              <a:rPr lang="en-US" b="1" i="1" dirty="0" smtClean="0"/>
              <a:t>Essentials of Computer Architecture </a:t>
            </a:r>
            <a:r>
              <a:rPr lang="mr-IN" b="1" i="1" dirty="0" smtClean="0"/>
              <a:t>–</a:t>
            </a:r>
            <a:r>
              <a:rPr lang="en-US" b="1" i="1" dirty="0" smtClean="0"/>
              <a:t/>
            </a:r>
            <a:br>
              <a:rPr lang="en-US" b="1" i="1" dirty="0" smtClean="0"/>
            </a:br>
            <a:r>
              <a:rPr lang="en-US" b="1" i="1" dirty="0" smtClean="0"/>
              <a:t>Second Edition (2016)</a:t>
            </a:r>
            <a:r>
              <a:rPr lang="en-US" dirty="0" smtClean="0"/>
              <a:t>, by Douglas Comer</a:t>
            </a:r>
            <a:br>
              <a:rPr lang="en-US" dirty="0" smtClean="0"/>
            </a:br>
            <a:r>
              <a:rPr lang="en-US" dirty="0" smtClean="0"/>
              <a:t>ISBN-13:  978-1138626591 </a:t>
            </a:r>
          </a:p>
          <a:p>
            <a:pPr lvl="1"/>
            <a:r>
              <a:rPr lang="en-US" dirty="0" smtClean="0"/>
              <a:t>We will cover 90+% of its content</a:t>
            </a:r>
          </a:p>
          <a:p>
            <a:pPr lvl="1"/>
            <a:r>
              <a:rPr lang="en-US" dirty="0"/>
              <a:t>Copies </a:t>
            </a:r>
            <a:r>
              <a:rPr lang="en-US" dirty="0" smtClean="0"/>
              <a:t>on </a:t>
            </a:r>
            <a:r>
              <a:rPr lang="en-US" dirty="0"/>
              <a:t>reserve at </a:t>
            </a:r>
            <a:r>
              <a:rPr lang="en-US" dirty="0" smtClean="0"/>
              <a:t>MATH Library front desk</a:t>
            </a:r>
            <a:br>
              <a:rPr lang="en-US" dirty="0" smtClean="0"/>
            </a:br>
            <a:endParaRPr lang="en-US" dirty="0"/>
          </a:p>
          <a:p>
            <a:r>
              <a:rPr lang="en-US" dirty="0" smtClean="0"/>
              <a:t>Reading </a:t>
            </a:r>
            <a:r>
              <a:rPr lang="mr-IN" dirty="0" smtClean="0"/>
              <a:t>–</a:t>
            </a:r>
            <a:r>
              <a:rPr lang="en-US" dirty="0" smtClean="0"/>
              <a:t> key concepts, terminology, examples</a:t>
            </a:r>
          </a:p>
          <a:p>
            <a:r>
              <a:rPr lang="en-US" dirty="0" smtClean="0"/>
              <a:t>Figures and exercises – starting points for exploring computer architecture designs</a:t>
            </a:r>
          </a:p>
        </p:txBody>
      </p:sp>
      <p:sp>
        <p:nvSpPr>
          <p:cNvPr id="4" name="Date Placeholder 3"/>
          <p:cNvSpPr>
            <a:spLocks noGrp="1"/>
          </p:cNvSpPr>
          <p:nvPr>
            <p:ph type="dt" sz="half" idx="10"/>
          </p:nvPr>
        </p:nvSpPr>
        <p:spPr/>
        <p:txBody>
          <a:bodyPr/>
          <a:lstStyle/>
          <a:p>
            <a:r>
              <a:rPr lang="en-US" smtClean="0"/>
              <a:t>© 2017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9</a:t>
            </a:fld>
            <a:endParaRPr lang="en-US"/>
          </a:p>
        </p:txBody>
      </p:sp>
    </p:spTree>
    <p:extLst>
      <p:ext uri="{BB962C8B-B14F-4D97-AF65-F5344CB8AC3E}">
        <p14:creationId xmlns:p14="http://schemas.microsoft.com/office/powerpoint/2010/main" val="700412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M10203755">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7477</TotalTime>
  <Words>2479</Words>
  <Application>Microsoft Macintosh PowerPoint</Application>
  <PresentationFormat>On-screen Show (4:3)</PresentationFormat>
  <Paragraphs>363</Paragraphs>
  <Slides>36</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Mangal</vt:lpstr>
      <vt:lpstr>ＭＳ Ｐゴシック</vt:lpstr>
      <vt:lpstr>Palatino</vt:lpstr>
      <vt:lpstr>Times New Roman</vt:lpstr>
      <vt:lpstr>Wingdings</vt:lpstr>
      <vt:lpstr>WP TypographicSymbols</vt:lpstr>
      <vt:lpstr>TM10203755</vt:lpstr>
      <vt:lpstr>CS250 Computer Architecture</vt:lpstr>
      <vt:lpstr>PowerPoint Presentation</vt:lpstr>
      <vt:lpstr>PowerPoint Presentation</vt:lpstr>
      <vt:lpstr>PowerPoint Presentation</vt:lpstr>
      <vt:lpstr>TWO-WAY PEDESTRIAN SAFETY</vt:lpstr>
      <vt:lpstr>CS250 General Information</vt:lpstr>
      <vt:lpstr>Grading</vt:lpstr>
      <vt:lpstr>Lecture</vt:lpstr>
      <vt:lpstr>Textbook</vt:lpstr>
      <vt:lpstr>Homework and Lab Assignments</vt:lpstr>
      <vt:lpstr>Lab</vt:lpstr>
      <vt:lpstr>Exams</vt:lpstr>
      <vt:lpstr>Course “equipment”</vt:lpstr>
      <vt:lpstr>Course Resources</vt:lpstr>
      <vt:lpstr>About George Adams</vt:lpstr>
      <vt:lpstr>What to expect of your instructors</vt:lpstr>
      <vt:lpstr>What I expect of students</vt:lpstr>
      <vt:lpstr>Lecture 01 – Setting the stage</vt:lpstr>
      <vt:lpstr>Assignment for Week 01</vt:lpstr>
      <vt:lpstr>PowerPoint Presentation</vt:lpstr>
      <vt:lpstr>Earliest known mechanical computer, ca 200 BC</vt:lpstr>
      <vt:lpstr>Babbage Difference Engine No. 2</vt:lpstr>
      <vt:lpstr>Popular historical computer architecture</vt:lpstr>
      <vt:lpstr>Marchant calculator</vt:lpstr>
      <vt:lpstr>Limitations of computing mechanically</vt:lpstr>
      <vt:lpstr>PowerPoint Presentation</vt:lpstr>
      <vt:lpstr>PowerPoint Presentation</vt:lpstr>
      <vt:lpstr>Very early electronic computer</vt:lpstr>
      <vt:lpstr>Vacuum tube computer pro and con</vt:lpstr>
      <vt:lpstr>The first transistor, 1947</vt:lpstr>
      <vt:lpstr>The first transistor, 1947</vt:lpstr>
      <vt:lpstr>PowerPoint Presentation</vt:lpstr>
      <vt:lpstr>Computing is change – e.g., Hardware</vt:lpstr>
      <vt:lpstr>Cray-2 circuit module</vt:lpstr>
      <vt:lpstr>Computing is change – 26 years later</vt:lpstr>
      <vt:lpstr>Computing is change – 26 years later</vt:lpstr>
    </vt:vector>
  </TitlesOfParts>
  <Company>Purdue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dc:title>
  <dc:creator>George Adams</dc:creator>
  <cp:lastModifiedBy>George Bunch Adams III</cp:lastModifiedBy>
  <cp:revision>109</cp:revision>
  <dcterms:created xsi:type="dcterms:W3CDTF">2017-01-09T11:24:18Z</dcterms:created>
  <dcterms:modified xsi:type="dcterms:W3CDTF">2017-08-22T19:35:33Z</dcterms:modified>
</cp:coreProperties>
</file>